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8" r:id="rId2"/>
    <p:sldId id="1282" r:id="rId3"/>
    <p:sldId id="1279" r:id="rId4"/>
    <p:sldId id="1201" r:id="rId5"/>
    <p:sldId id="1202" r:id="rId6"/>
    <p:sldId id="1204" r:id="rId7"/>
    <p:sldId id="1135" r:id="rId8"/>
    <p:sldId id="1261" r:id="rId9"/>
    <p:sldId id="1262" r:id="rId10"/>
    <p:sldId id="1280" r:id="rId11"/>
    <p:sldId id="1283" r:id="rId12"/>
    <p:sldId id="1245" r:id="rId13"/>
    <p:sldId id="813" r:id="rId14"/>
  </p:sldIdLst>
  <p:sldSz cx="9144000" cy="6858000" type="screen4x3"/>
  <p:notesSz cx="9929813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9761FF97-E48D-44F3-914B-A03747613FC3}">
          <p14:sldIdLst>
            <p14:sldId id="258"/>
          </p14:sldIdLst>
        </p14:section>
        <p14:section name="什麼是geteduroam" id="{C77F327D-1CA8-4396-8104-8E8A736E8C2F}">
          <p14:sldIdLst>
            <p14:sldId id="1282"/>
            <p14:sldId id="1279"/>
          </p14:sldIdLst>
        </p14:section>
        <p14:section name="geteduroam說明" id="{EBFBD8FD-CB44-4BCA-84A1-3D04C203DF7E}">
          <p14:sldIdLst>
            <p14:sldId id="1201"/>
            <p14:sldId id="1202"/>
            <p14:sldId id="1204"/>
            <p14:sldId id="1135"/>
            <p14:sldId id="1261"/>
            <p14:sldId id="1262"/>
            <p14:sldId id="1280"/>
            <p14:sldId id="1283"/>
          </p14:sldIdLst>
        </p14:section>
        <p14:section name="實務操作" id="{1ED4D4B0-31A6-4A6F-9842-6E4C75CD0307}">
          <p14:sldIdLst>
            <p14:sldId id="1245"/>
          </p14:sldIdLst>
        </p14:section>
        <p14:section name="end" id="{5E879BD7-A0EE-4AA7-AC08-3BE623CC179A}">
          <p14:sldIdLst>
            <p14:sldId id="8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minwhite" initials="m" lastIdx="1" clrIdx="0">
    <p:extLst>
      <p:ext uri="{19B8F6BF-5375-455C-9EA6-DF929625EA0E}">
        <p15:presenceInfo xmlns:p15="http://schemas.microsoft.com/office/powerpoint/2012/main" userId="f6ae414378f78056" providerId="Windows Live"/>
      </p:ext>
    </p:extLst>
  </p:cmAuthor>
  <p:cmAuthor id="2" name="gui" initials="g" lastIdx="1" clrIdx="1">
    <p:extLst>
      <p:ext uri="{19B8F6BF-5375-455C-9EA6-DF929625EA0E}">
        <p15:presenceInfo xmlns:p15="http://schemas.microsoft.com/office/powerpoint/2012/main" userId="gu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66FF"/>
    <a:srgbClr val="ADC4E0"/>
    <a:srgbClr val="9FCAD3"/>
    <a:srgbClr val="FF7301"/>
    <a:srgbClr val="FFA000"/>
    <a:srgbClr val="FF3300"/>
    <a:srgbClr val="E6E6E6"/>
    <a:srgbClr val="F3B055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佈景主題樣式 2 - 輔色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佈景主題樣式 1 - 輔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8" autoAdjust="0"/>
    <p:restoredTop sz="96370" autoAdjust="0"/>
  </p:normalViewPr>
  <p:slideViewPr>
    <p:cSldViewPr snapToGrid="0">
      <p:cViewPr>
        <p:scale>
          <a:sx n="100" d="100"/>
          <a:sy n="100" d="100"/>
        </p:scale>
        <p:origin x="1872" y="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73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-11676"/>
    </p:cViewPr>
  </p:sorterViewPr>
  <p:notesViewPr>
    <p:cSldViewPr snapToGrid="0">
      <p:cViewPr>
        <p:scale>
          <a:sx n="1" d="2"/>
          <a:sy n="1" d="2"/>
        </p:scale>
        <p:origin x="4068" y="1428"/>
      </p:cViewPr>
      <p:guideLst>
        <p:guide orient="horz" pos="2141"/>
        <p:guide pos="31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30292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zh-TW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599" y="0"/>
            <a:ext cx="430292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8BF1681-1A38-48CD-A1D2-E0EB9A4B7AEA}" type="datetimeFigureOut">
              <a:rPr lang="zh-TW" altLang="en-US"/>
              <a:pPr/>
              <a:t>2026/9/23</a:t>
            </a:fld>
            <a:endParaRPr lang="en-US" altLang="zh-TW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6456612"/>
            <a:ext cx="430292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zh-TW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599" y="6456612"/>
            <a:ext cx="430292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EC15C06-85C0-4FB7-8852-CA85194C688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51791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30292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99" y="0"/>
            <a:ext cx="430292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09588"/>
            <a:ext cx="3398837" cy="2551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982" y="3228895"/>
            <a:ext cx="794385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6456612"/>
            <a:ext cx="430292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99" y="6456612"/>
            <a:ext cx="4302920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6" tIns="46044" rIns="92086" bIns="4604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BD4CEF-4B6C-4CA4-8123-5E7B429365B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08057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748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D4CEF-4B6C-4CA4-8123-5E7B429365B4}" type="slidenum">
              <a:rPr lang="zh-TW" altLang="en-US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7227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D4CEF-4B6C-4CA4-8123-5E7B429365B4}" type="slidenum">
              <a:rPr lang="zh-TW" altLang="en-US" smtClean="0"/>
              <a:pPr/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9392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D4CEF-4B6C-4CA4-8123-5E7B429365B4}" type="slidenum">
              <a:rPr lang="zh-TW" altLang="en-US" smtClean="0"/>
              <a:pPr/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6957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D4CEF-4B6C-4CA4-8123-5E7B429365B4}" type="slidenum">
              <a:rPr lang="zh-TW" altLang="en-US" smtClean="0"/>
              <a:pPr/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8465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D4CEF-4B6C-4CA4-8123-5E7B429365B4}" type="slidenum">
              <a:rPr lang="zh-TW" altLang="en-US" smtClean="0"/>
              <a:pPr/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1262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D4CEF-4B6C-4CA4-8123-5E7B429365B4}" type="slidenum">
              <a:rPr lang="zh-TW" altLang="en-US" smtClean="0"/>
              <a:pPr/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107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標題投影片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924944"/>
            <a:ext cx="8229600" cy="685800"/>
          </a:xfrm>
        </p:spPr>
        <p:txBody>
          <a:bodyPr/>
          <a:lstStyle>
            <a:lvl1pPr>
              <a:defRPr sz="400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43000" y="4509120"/>
            <a:ext cx="6934200" cy="1512168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EE158BF-57F5-CA5D-D7BA-2BD4FDFDE3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9263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914400"/>
            <a:ext cx="8928992" cy="5257800"/>
          </a:xfrm>
        </p:spPr>
        <p:txBody>
          <a:bodyPr/>
          <a:lstStyle>
            <a:lvl1pPr>
              <a:defRPr sz="24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18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16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1600" baseline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4807B-470D-E097-0DCD-10596929D9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2492896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3568" y="4005064"/>
            <a:ext cx="7772400" cy="1500187"/>
          </a:xfrm>
        </p:spPr>
        <p:txBody>
          <a:bodyPr anchor="t"/>
          <a:lstStyle>
            <a:lvl1pPr marL="0" indent="0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B4727083-C594-0424-9BB8-0413BD734AB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457200" y="228600"/>
            <a:ext cx="82740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 baseline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zh-TW" altLang="en-US" kern="0"/>
              <a:t>按一下以編輯母片標題樣式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35BAA96-2C3A-5C03-5D2F-F5FEBEAF99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006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4EC8A35-820D-10B2-DEAA-AEDCF80FD58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56715F4-704D-F8DC-7570-CBB1C532E1B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94493D8F-BF25-87B3-1E7D-29960647C9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7586B1A-E126-4D29-200A-D7B1B71448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40191E3-1631-8A08-AB7C-1986A5362B7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59A66B3-F512-C791-1524-766E8C14DC5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62738" y="228600"/>
            <a:ext cx="2068512" cy="59436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53138" cy="59436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0BC6B83-726A-4877-BED6-0F6EB6622F4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BBFF79-94D6-519F-F275-B481F682AD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74195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id="{7550B9F8-D6E9-1CFB-2029-A9BA11A85D86}"/>
              </a:ext>
            </a:extLst>
          </p:cNvPr>
          <p:cNvGrpSpPr/>
          <p:nvPr userDrawn="1"/>
        </p:nvGrpSpPr>
        <p:grpSpPr>
          <a:xfrm>
            <a:off x="0" y="0"/>
            <a:ext cx="9144000" cy="836712"/>
            <a:chOff x="0" y="0"/>
            <a:chExt cx="9144000" cy="836712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D4D51064-2839-459E-15CF-49245E9E815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05" r="34930" b="37280"/>
            <a:stretch/>
          </p:blipFill>
          <p:spPr>
            <a:xfrm>
              <a:off x="0" y="0"/>
              <a:ext cx="5076056" cy="836709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956DFA31-B0D5-95D4-665F-28F977BE29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199"/>
            <a:stretch/>
          </p:blipFill>
          <p:spPr>
            <a:xfrm>
              <a:off x="2748833" y="0"/>
              <a:ext cx="6395167" cy="836712"/>
            </a:xfrm>
            <a:prstGeom prst="rect">
              <a:avLst/>
            </a:prstGeom>
          </p:spPr>
        </p:pic>
      </p:grpSp>
      <p:sp>
        <p:nvSpPr>
          <p:cNvPr id="1049" name="Line 25"/>
          <p:cNvSpPr>
            <a:spLocks noChangeShapeType="1"/>
          </p:cNvSpPr>
          <p:nvPr/>
        </p:nvSpPr>
        <p:spPr bwMode="gray">
          <a:xfrm>
            <a:off x="0" y="6400800"/>
            <a:ext cx="6934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TW" altLang="en-US" baseline="0"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28600"/>
            <a:ext cx="82740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05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8382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26BDF84-6A3A-6D60-B6D0-98AA7927347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39944" y="6537325"/>
            <a:ext cx="504056" cy="320675"/>
          </a:xfrm>
          <a:prstGeom prst="rect">
            <a:avLst/>
          </a:prstGeom>
        </p:spPr>
        <p:txBody>
          <a:bodyPr/>
          <a:lstStyle>
            <a:lvl1pPr algn="ctr">
              <a:defRPr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7" r:id="rId7"/>
    <p:sldLayoutId id="2147483668" r:id="rId8"/>
    <p:sldLayoutId id="2147483669" r:id="rId9"/>
    <p:sldLayoutId id="2147483670" r:id="rId10"/>
    <p:sldLayoutId id="214748367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baseline="0"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200" baseline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2800" baseline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aseline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Char char="–"/>
        <a:defRPr sz="2000" baseline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2000" baseline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oamingcenter.ndhu.edu.tw/geteduroam_info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310581"/>
            <a:ext cx="9180512" cy="2684206"/>
          </a:xfrm>
        </p:spPr>
        <p:txBody>
          <a:bodyPr/>
          <a:lstStyle/>
          <a:p>
            <a:pPr eaLnBrk="1" hangingPunct="1"/>
            <a:r>
              <a:rPr lang="zh-TW" altLang="en-US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  <a:t>臺灣學術網路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  <a:t>(</a:t>
            </a:r>
            <a:r>
              <a:rPr lang="en-US" altLang="zh-TW" sz="3200" dirty="0" err="1">
                <a:solidFill>
                  <a:schemeClr val="tx1"/>
                </a:solidFill>
                <a:effectLst/>
                <a:latin typeface="+mj-ea"/>
                <a:ea typeface="+mj-ea"/>
              </a:rPr>
              <a:t>TANet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  <a:t>)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  <a:t>無線網路漫遊交換中心</a:t>
            </a:r>
            <a:br>
              <a:rPr lang="zh-TW" altLang="en-US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</a:br>
            <a:br>
              <a:rPr lang="en-US" altLang="zh-TW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</a:br>
            <a:br>
              <a:rPr lang="en-US" altLang="zh-TW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</a:br>
            <a:r>
              <a:rPr lang="zh-TW" altLang="en-US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  <a:t> </a:t>
            </a:r>
            <a:r>
              <a:rPr lang="en-US" altLang="zh-TW" sz="3200" dirty="0" err="1">
                <a:solidFill>
                  <a:schemeClr val="tx1"/>
                </a:solidFill>
                <a:effectLst/>
                <a:latin typeface="+mj-ea"/>
                <a:ea typeface="+mj-ea"/>
              </a:rPr>
              <a:t>geteduroam</a:t>
            </a:r>
            <a:r>
              <a:rPr lang="en-US" altLang="zh-TW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  <a:t> </a:t>
            </a:r>
            <a:r>
              <a:rPr lang="zh-TW" altLang="en-US" sz="3200" dirty="0">
                <a:solidFill>
                  <a:schemeClr val="tx1"/>
                </a:solidFill>
                <a:effectLst/>
                <a:latin typeface="+mj-ea"/>
                <a:ea typeface="+mj-ea"/>
              </a:rPr>
              <a:t>推廣與校園導入實務分享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123156" y="5345832"/>
            <a:ext cx="6934200" cy="1512168"/>
          </a:xfrm>
        </p:spPr>
        <p:txBody>
          <a:bodyPr/>
          <a:lstStyle/>
          <a:p>
            <a:pPr marL="381000" indent="-381000" eaLnBrk="1" hangingPunct="1"/>
            <a:r>
              <a:rPr lang="zh-TW" altLang="en-US" b="1" dirty="0">
                <a:solidFill>
                  <a:schemeClr val="tx1"/>
                </a:solidFill>
                <a:latin typeface="微軟正黑體"/>
                <a:ea typeface="微軟正黑體"/>
              </a:rPr>
              <a:t>國立東華大學</a:t>
            </a:r>
            <a:endParaRPr lang="en-US" altLang="zh-TW" b="1" dirty="0">
              <a:solidFill>
                <a:schemeClr val="tx1"/>
              </a:solidFill>
              <a:latin typeface="微軟正黑體"/>
              <a:ea typeface="微軟正黑體"/>
            </a:endParaRPr>
          </a:p>
          <a:p>
            <a:pPr marL="381000" indent="-381000" eaLnBrk="1" hangingPunct="1"/>
            <a:r>
              <a:rPr lang="en-US" altLang="zh-TW" b="1" dirty="0">
                <a:solidFill>
                  <a:schemeClr val="tx1"/>
                </a:solidFill>
              </a:rPr>
              <a:t>115</a:t>
            </a:r>
            <a:r>
              <a:rPr lang="zh-TW" altLang="en-US" b="1" dirty="0">
                <a:solidFill>
                  <a:schemeClr val="tx1"/>
                </a:solidFill>
              </a:rPr>
              <a:t>年</a:t>
            </a:r>
            <a:r>
              <a:rPr lang="en-US" altLang="zh-TW" b="1" dirty="0">
                <a:solidFill>
                  <a:schemeClr val="tx1"/>
                </a:solidFill>
              </a:rPr>
              <a:t>09</a:t>
            </a:r>
            <a:r>
              <a:rPr lang="zh-TW" altLang="en-US" b="1" dirty="0">
                <a:solidFill>
                  <a:schemeClr val="tx1"/>
                </a:solidFill>
              </a:rPr>
              <a:t>月</a:t>
            </a:r>
            <a:r>
              <a:rPr lang="en-US" altLang="zh-TW" b="1" dirty="0">
                <a:solidFill>
                  <a:schemeClr val="tx1"/>
                </a:solidFill>
              </a:rPr>
              <a:t>23</a:t>
            </a:r>
            <a:r>
              <a:rPr lang="zh-TW" altLang="en-US" b="1" dirty="0">
                <a:solidFill>
                  <a:schemeClr val="tx1"/>
                </a:solidFill>
              </a:rPr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3DA582-C194-4BED-8738-D882E1051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E1D7E5C-7A96-4FAF-8280-2E72F041C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altLang="zh-TW" dirty="0"/>
          </a:p>
          <a:p>
            <a:pPr lvl="1"/>
            <a:r>
              <a:rPr lang="en-US" altLang="zh-TW" b="1" dirty="0" err="1"/>
              <a:t>eduroam</a:t>
            </a:r>
            <a:r>
              <a:rPr lang="zh-TW" altLang="en-US" b="1" dirty="0"/>
              <a:t> 服務基於 </a:t>
            </a:r>
            <a:r>
              <a:rPr lang="en-US" altLang="zh-TW" b="1" dirty="0"/>
              <a:t>802.1X </a:t>
            </a:r>
            <a:r>
              <a:rPr lang="zh-TW" altLang="en-US" b="1" dirty="0"/>
              <a:t>的驗證方式</a:t>
            </a:r>
            <a:endParaRPr lang="en-US" altLang="zh-TW" b="1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r>
              <a:rPr lang="en-US" altLang="zh-TW" b="1" dirty="0"/>
              <a:t>802.1X </a:t>
            </a:r>
            <a:r>
              <a:rPr lang="zh-TW" altLang="en-US" b="1" dirty="0"/>
              <a:t>驗證流程大概會有三個階段</a:t>
            </a:r>
            <a:endParaRPr lang="en-US" altLang="zh-TW" b="1" dirty="0"/>
          </a:p>
          <a:p>
            <a:pPr lvl="2"/>
            <a:endParaRPr lang="en-US" altLang="zh-TW" dirty="0"/>
          </a:p>
          <a:p>
            <a:pPr marL="914400" lvl="2" indent="0">
              <a:buNone/>
            </a:pPr>
            <a:r>
              <a:rPr lang="en-US" altLang="zh-TW" dirty="0"/>
              <a:t>1.</a:t>
            </a:r>
            <a:r>
              <a:rPr lang="zh-TW" altLang="en-US" dirty="0"/>
              <a:t> 憑證交換</a:t>
            </a:r>
            <a:endParaRPr lang="en-US" altLang="zh-TW" dirty="0"/>
          </a:p>
          <a:p>
            <a:pPr marL="914400" lvl="2" indent="0">
              <a:buNone/>
            </a:pPr>
            <a:r>
              <a:rPr lang="zh-TW" altLang="en-US" dirty="0"/>
              <a:t>    透過憑證驗證認證伺服器身分，確認連線伺服器是否可信任</a:t>
            </a:r>
            <a:endParaRPr lang="en-US" altLang="zh-TW" dirty="0"/>
          </a:p>
          <a:p>
            <a:pPr marL="914400" lvl="2" indent="0">
              <a:buNone/>
            </a:pPr>
            <a:endParaRPr lang="en-US" altLang="zh-TW" dirty="0"/>
          </a:p>
          <a:p>
            <a:pPr marL="914400" lvl="2" indent="0">
              <a:buNone/>
            </a:pPr>
            <a:r>
              <a:rPr lang="en-US" altLang="zh-TW" dirty="0"/>
              <a:t>2.</a:t>
            </a:r>
            <a:r>
              <a:rPr lang="zh-TW" altLang="en-US" dirty="0"/>
              <a:t> </a:t>
            </a:r>
            <a:r>
              <a:rPr lang="en-US" altLang="zh-TW" dirty="0"/>
              <a:t>EAP </a:t>
            </a:r>
            <a:r>
              <a:rPr lang="zh-TW" altLang="en-US" dirty="0"/>
              <a:t>認證</a:t>
            </a:r>
            <a:endParaRPr lang="en-US" altLang="zh-TW" dirty="0"/>
          </a:p>
          <a:p>
            <a:pPr marL="914400" lvl="2" indent="0">
              <a:buNone/>
            </a:pPr>
            <a:r>
              <a:rPr lang="zh-TW" altLang="en-US" dirty="0"/>
              <a:t>    透過 </a:t>
            </a:r>
            <a:r>
              <a:rPr lang="en-US" altLang="zh-TW" dirty="0"/>
              <a:t>EAP </a:t>
            </a:r>
            <a:r>
              <a:rPr lang="zh-TW" altLang="en-US" dirty="0"/>
              <a:t>認證方法建立受保護的認證通道，常見有 </a:t>
            </a:r>
            <a:r>
              <a:rPr lang="en-US" altLang="zh-TW" dirty="0"/>
              <a:t>PEAP</a:t>
            </a:r>
            <a:r>
              <a:rPr lang="zh-TW" altLang="en-US" dirty="0"/>
              <a:t>、</a:t>
            </a:r>
            <a:r>
              <a:rPr lang="en-US" altLang="zh-TW" dirty="0"/>
              <a:t>TTLS</a:t>
            </a:r>
            <a:r>
              <a:rPr lang="zh-TW" altLang="en-US" dirty="0"/>
              <a:t>、</a:t>
            </a:r>
            <a:r>
              <a:rPr lang="en-US" altLang="zh-TW" dirty="0"/>
              <a:t>TLS </a:t>
            </a:r>
            <a:r>
              <a:rPr lang="zh-TW" altLang="en-US" dirty="0"/>
              <a:t>等。</a:t>
            </a:r>
            <a:endParaRPr lang="en-US" altLang="zh-TW" dirty="0"/>
          </a:p>
          <a:p>
            <a:pPr marL="914400" lvl="2" indent="0">
              <a:buNone/>
            </a:pPr>
            <a:endParaRPr lang="en-US" altLang="zh-TW" dirty="0"/>
          </a:p>
          <a:p>
            <a:pPr marL="914400" lvl="2" indent="0">
              <a:buNone/>
            </a:pPr>
            <a:r>
              <a:rPr lang="en-US" altLang="zh-TW" dirty="0"/>
              <a:t>3.</a:t>
            </a:r>
            <a:r>
              <a:rPr lang="zh-TW" altLang="en-US" dirty="0"/>
              <a:t> 階段 </a:t>
            </a:r>
            <a:r>
              <a:rPr lang="en-US" altLang="zh-TW" dirty="0"/>
              <a:t>2 </a:t>
            </a:r>
            <a:r>
              <a:rPr lang="zh-TW" altLang="en-US" dirty="0"/>
              <a:t>驗證</a:t>
            </a:r>
            <a:endParaRPr lang="en-US" altLang="zh-TW" dirty="0"/>
          </a:p>
          <a:p>
            <a:pPr marL="914400" lvl="2" indent="0">
              <a:buNone/>
            </a:pPr>
            <a:r>
              <a:rPr lang="zh-TW" altLang="en-US" dirty="0"/>
              <a:t>    在加密通道建立後，再進行帳號、密碼等內部身分驗證，常見有 </a:t>
            </a:r>
            <a:r>
              <a:rPr lang="en-US" altLang="zh-TW" dirty="0"/>
              <a:t>PAP</a:t>
            </a:r>
            <a:r>
              <a:rPr lang="zh-TW" altLang="en-US" dirty="0"/>
              <a:t>、</a:t>
            </a:r>
            <a:r>
              <a:rPr lang="en-US" altLang="zh-TW" dirty="0"/>
              <a:t>GTC</a:t>
            </a:r>
            <a:r>
              <a:rPr lang="zh-TW" altLang="en-US" dirty="0"/>
              <a:t>、</a:t>
            </a:r>
            <a:r>
              <a:rPr lang="en-US" altLang="zh-TW" dirty="0"/>
              <a:t>MSCHAPv2 </a:t>
            </a:r>
            <a:r>
              <a:rPr lang="zh-TW" altLang="en-US" dirty="0"/>
              <a:t>等。</a:t>
            </a:r>
            <a:endParaRPr lang="en-US" altLang="zh-TW" dirty="0"/>
          </a:p>
          <a:p>
            <a:pPr marL="1371600" lvl="3" indent="0">
              <a:buNone/>
            </a:pPr>
            <a:endParaRPr lang="en-US" altLang="zh-TW" dirty="0"/>
          </a:p>
          <a:p>
            <a:pPr marL="1371600" lvl="3" indent="0">
              <a:buNone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A4581D5-B38D-41F7-8056-64FC0B77A3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8810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3DA582-C194-4BED-8738-D882E1051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前言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E1D7E5C-7A96-4FAF-8280-2E72F041C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altLang="zh-TW" dirty="0"/>
          </a:p>
          <a:p>
            <a:pPr lvl="1"/>
            <a:r>
              <a:rPr lang="zh-TW" altLang="en-US" b="1" dirty="0"/>
              <a:t>基於目前漫遊中心是採取分散式的架構</a:t>
            </a:r>
            <a:endParaRPr lang="en-US" altLang="zh-TW" b="1" dirty="0"/>
          </a:p>
          <a:p>
            <a:pPr lvl="2"/>
            <a:r>
              <a:rPr lang="zh-TW" altLang="en-US" dirty="0"/>
              <a:t>由各級連線單位部署服務，認證則集中於漫遊中心</a:t>
            </a:r>
            <a:endParaRPr lang="en-US" altLang="zh-TW" dirty="0"/>
          </a:p>
          <a:p>
            <a:pPr lvl="1"/>
            <a:endParaRPr lang="en-US" altLang="zh-TW" sz="1200" dirty="0"/>
          </a:p>
          <a:p>
            <a:pPr lvl="1"/>
            <a:r>
              <a:rPr lang="zh-TW" altLang="en-US" b="1" dirty="0"/>
              <a:t>各級連線單位認證方式、內部架構和登入方式均不同</a:t>
            </a:r>
            <a:endParaRPr lang="en-US" altLang="zh-TW" b="1" dirty="0"/>
          </a:p>
          <a:p>
            <a:pPr lvl="2"/>
            <a:r>
              <a:rPr lang="zh-TW" altLang="en-US" dirty="0"/>
              <a:t>各級連線單位的 </a:t>
            </a:r>
            <a:r>
              <a:rPr lang="en-US" altLang="zh-TW" dirty="0"/>
              <a:t>EAP </a:t>
            </a:r>
            <a:r>
              <a:rPr lang="zh-TW" altLang="en-US" dirty="0"/>
              <a:t>方式</a:t>
            </a:r>
            <a:r>
              <a:rPr lang="en-US" altLang="zh-TW" dirty="0"/>
              <a:t>(</a:t>
            </a:r>
            <a:r>
              <a:rPr lang="zh-TW" altLang="en-US" dirty="0"/>
              <a:t>例如 </a:t>
            </a:r>
            <a:r>
              <a:rPr lang="en-US" altLang="zh-TW" dirty="0"/>
              <a:t>PEAP</a:t>
            </a:r>
            <a:r>
              <a:rPr lang="zh-TW" altLang="en-US" dirty="0"/>
              <a:t>、</a:t>
            </a:r>
            <a:r>
              <a:rPr lang="en-US" altLang="zh-TW" dirty="0"/>
              <a:t>TTLS</a:t>
            </a:r>
            <a:r>
              <a:rPr lang="zh-TW" altLang="en-US" dirty="0"/>
              <a:t>、</a:t>
            </a:r>
            <a:r>
              <a:rPr lang="en-US" altLang="zh-TW" dirty="0"/>
              <a:t>TLS </a:t>
            </a:r>
            <a:r>
              <a:rPr lang="zh-TW" altLang="en-US" dirty="0"/>
              <a:t>等</a:t>
            </a:r>
            <a:r>
              <a:rPr lang="en-US" altLang="zh-TW" dirty="0"/>
              <a:t>)</a:t>
            </a:r>
          </a:p>
          <a:p>
            <a:pPr lvl="2"/>
            <a:r>
              <a:rPr lang="zh-TW" altLang="en-US" dirty="0"/>
              <a:t>階段</a:t>
            </a:r>
            <a:r>
              <a:rPr lang="en-US" altLang="zh-TW" dirty="0"/>
              <a:t>2</a:t>
            </a:r>
            <a:r>
              <a:rPr lang="zh-TW" altLang="en-US" dirty="0"/>
              <a:t>加密方式設定均不同</a:t>
            </a:r>
            <a:r>
              <a:rPr lang="en-US" altLang="zh-TW" dirty="0"/>
              <a:t>(</a:t>
            </a:r>
            <a:r>
              <a:rPr lang="zh-TW" altLang="en-US" dirty="0"/>
              <a:t>例如 </a:t>
            </a:r>
            <a:r>
              <a:rPr lang="en-US" altLang="zh-TW" dirty="0"/>
              <a:t>PAP</a:t>
            </a:r>
            <a:r>
              <a:rPr lang="zh-TW" altLang="en-US" dirty="0"/>
              <a:t>、</a:t>
            </a:r>
            <a:r>
              <a:rPr lang="en-US" altLang="zh-TW" dirty="0"/>
              <a:t>GTC</a:t>
            </a:r>
            <a:r>
              <a:rPr lang="zh-TW" altLang="en-US" dirty="0"/>
              <a:t>、</a:t>
            </a:r>
            <a:r>
              <a:rPr lang="en-US" altLang="zh-TW" dirty="0"/>
              <a:t>MSCHAPV2 </a:t>
            </a:r>
            <a:r>
              <a:rPr lang="zh-TW" altLang="en-US" dirty="0"/>
              <a:t>等</a:t>
            </a:r>
            <a:r>
              <a:rPr lang="en-US" altLang="zh-TW" dirty="0"/>
              <a:t>)</a:t>
            </a:r>
          </a:p>
          <a:p>
            <a:pPr lvl="2"/>
            <a:r>
              <a:rPr lang="zh-TW" altLang="en-US" dirty="0"/>
              <a:t>各級連線單位的使用憑證均不同</a:t>
            </a:r>
            <a:endParaRPr lang="en-US" altLang="zh-TW" dirty="0"/>
          </a:p>
          <a:p>
            <a:pPr lvl="3"/>
            <a:r>
              <a:rPr lang="en-US" altLang="zh-TW" dirty="0"/>
              <a:t>Let’s encrypt</a:t>
            </a:r>
            <a:r>
              <a:rPr lang="zh-TW" altLang="en-US" dirty="0"/>
              <a:t>、</a:t>
            </a:r>
            <a:r>
              <a:rPr lang="en-US" altLang="zh-TW" dirty="0"/>
              <a:t>TWCA</a:t>
            </a:r>
            <a:r>
              <a:rPr lang="zh-TW" altLang="en-US" dirty="0"/>
              <a:t>、</a:t>
            </a:r>
            <a:r>
              <a:rPr lang="en-US" altLang="zh-TW" dirty="0"/>
              <a:t>GCP</a:t>
            </a:r>
            <a:r>
              <a:rPr lang="zh-TW" altLang="en-US" dirty="0"/>
              <a:t>、中華電信等</a:t>
            </a:r>
            <a:endParaRPr lang="en-US" altLang="zh-TW" dirty="0"/>
          </a:p>
          <a:p>
            <a:pPr lvl="2"/>
            <a:r>
              <a:rPr lang="zh-TW" altLang="en-US" dirty="0"/>
              <a:t>各型號載具的連線方式均不同</a:t>
            </a:r>
            <a:endParaRPr lang="en-US" altLang="zh-TW" dirty="0"/>
          </a:p>
          <a:p>
            <a:pPr lvl="3"/>
            <a:r>
              <a:rPr lang="zh-TW" altLang="en-US" dirty="0"/>
              <a:t>桌機有：</a:t>
            </a:r>
            <a:r>
              <a:rPr lang="en-US" altLang="zh-TW" dirty="0"/>
              <a:t>Windows</a:t>
            </a:r>
            <a:r>
              <a:rPr lang="zh-TW" altLang="en-US" dirty="0"/>
              <a:t>、</a:t>
            </a:r>
            <a:r>
              <a:rPr lang="en-US" altLang="zh-TW" dirty="0"/>
              <a:t>Linux</a:t>
            </a:r>
            <a:r>
              <a:rPr lang="zh-TW" altLang="en-US" dirty="0"/>
              <a:t>、</a:t>
            </a:r>
            <a:r>
              <a:rPr lang="en-US" altLang="zh-TW" dirty="0"/>
              <a:t>macOS</a:t>
            </a:r>
            <a:r>
              <a:rPr lang="zh-TW" altLang="en-US" dirty="0"/>
              <a:t>和</a:t>
            </a:r>
            <a:r>
              <a:rPr lang="en-US" altLang="zh-TW" dirty="0" err="1"/>
              <a:t>chromebook</a:t>
            </a:r>
            <a:endParaRPr lang="en-US" altLang="zh-TW" dirty="0"/>
          </a:p>
          <a:p>
            <a:pPr lvl="3"/>
            <a:r>
              <a:rPr lang="zh-TW" altLang="en-US" dirty="0"/>
              <a:t>載具有：</a:t>
            </a:r>
            <a:r>
              <a:rPr lang="en-US" altLang="zh-TW" dirty="0"/>
              <a:t>iOS</a:t>
            </a:r>
            <a:r>
              <a:rPr lang="zh-TW" altLang="en-US" dirty="0"/>
              <a:t>、</a:t>
            </a:r>
            <a:r>
              <a:rPr lang="en-US" altLang="zh-TW" dirty="0"/>
              <a:t>Android</a:t>
            </a:r>
          </a:p>
          <a:p>
            <a:pPr marL="457200" lvl="1" indent="0">
              <a:buNone/>
            </a:pPr>
            <a:endParaRPr lang="en-US" altLang="zh-TW" sz="1200" dirty="0"/>
          </a:p>
          <a:p>
            <a:pPr lvl="1"/>
            <a:r>
              <a:rPr lang="zh-TW" altLang="en-US" b="1" dirty="0"/>
              <a:t>所以各級連線單位都需要自行撰寫官方的連線手冊</a:t>
            </a:r>
            <a:endParaRPr lang="en-US" altLang="zh-TW" b="1" dirty="0"/>
          </a:p>
          <a:p>
            <a:pPr lvl="2"/>
            <a:r>
              <a:rPr lang="en-US" altLang="zh-TW" dirty="0"/>
              <a:t>Android</a:t>
            </a:r>
            <a:r>
              <a:rPr lang="zh-TW" altLang="en-US" dirty="0"/>
              <a:t>、</a:t>
            </a:r>
            <a:r>
              <a:rPr lang="en-US" altLang="zh-TW" dirty="0"/>
              <a:t>Windows</a:t>
            </a:r>
            <a:r>
              <a:rPr lang="zh-TW" altLang="en-US" dirty="0"/>
              <a:t>、</a:t>
            </a:r>
            <a:r>
              <a:rPr lang="en-US" altLang="zh-TW" dirty="0"/>
              <a:t> iOS </a:t>
            </a:r>
            <a:r>
              <a:rPr lang="zh-TW" altLang="en-US" dirty="0"/>
              <a:t>、</a:t>
            </a:r>
            <a:r>
              <a:rPr lang="en-US" altLang="zh-TW" dirty="0"/>
              <a:t>macOS</a:t>
            </a:r>
            <a:r>
              <a:rPr lang="zh-TW" altLang="en-US" dirty="0"/>
              <a:t>和</a:t>
            </a:r>
            <a:r>
              <a:rPr lang="en-US" altLang="zh-TW" dirty="0"/>
              <a:t>Linux</a:t>
            </a:r>
            <a:r>
              <a:rPr lang="zh-TW" altLang="en-US" dirty="0"/>
              <a:t>等</a:t>
            </a:r>
            <a:endParaRPr lang="en-US" altLang="zh-TW" dirty="0"/>
          </a:p>
          <a:p>
            <a:pPr marL="914400" lvl="2" indent="0">
              <a:buNone/>
            </a:pPr>
            <a:r>
              <a:rPr lang="zh-TW" altLang="en-US" dirty="0"/>
              <a:t>   ←複雜                         中等                              容易→</a:t>
            </a:r>
            <a:endParaRPr lang="en-US" altLang="zh-TW" dirty="0"/>
          </a:p>
          <a:p>
            <a:pPr marL="1371600" lvl="3" indent="0">
              <a:buNone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A4581D5-B38D-41F7-8056-64FC0B77A3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4A7FB9F-6EF6-4230-8674-A7026C182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84" y="981075"/>
            <a:ext cx="230505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: 圓角 6">
            <a:extLst>
              <a:ext uri="{FF2B5EF4-FFF2-40B4-BE49-F238E27FC236}">
                <a16:creationId xmlns:a16="http://schemas.microsoft.com/office/drawing/2014/main" id="{15EDAFB2-68C0-41D6-80CB-581E874F7E94}"/>
              </a:ext>
            </a:extLst>
          </p:cNvPr>
          <p:cNvSpPr/>
          <p:nvPr/>
        </p:nvSpPr>
        <p:spPr bwMode="auto">
          <a:xfrm>
            <a:off x="6148386" y="1852610"/>
            <a:ext cx="2305051" cy="288927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AD0F20A1-19D9-4F77-9A50-62932E58C5E2}"/>
              </a:ext>
            </a:extLst>
          </p:cNvPr>
          <p:cNvSpPr/>
          <p:nvPr/>
        </p:nvSpPr>
        <p:spPr bwMode="auto">
          <a:xfrm>
            <a:off x="6148381" y="2319335"/>
            <a:ext cx="2305051" cy="288927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9AFE63D9-9E6B-4573-9E9D-10A712AFC2C1}"/>
              </a:ext>
            </a:extLst>
          </p:cNvPr>
          <p:cNvSpPr/>
          <p:nvPr/>
        </p:nvSpPr>
        <p:spPr bwMode="auto">
          <a:xfrm>
            <a:off x="6148380" y="2781295"/>
            <a:ext cx="2305051" cy="288927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8C265928-E5DD-4068-9D44-2049616093FF}"/>
              </a:ext>
            </a:extLst>
          </p:cNvPr>
          <p:cNvSpPr/>
          <p:nvPr/>
        </p:nvSpPr>
        <p:spPr bwMode="auto">
          <a:xfrm>
            <a:off x="6148380" y="3240084"/>
            <a:ext cx="2305051" cy="288927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662E63A6-2639-4EFE-BC13-E0F24C0EC9C1}"/>
              </a:ext>
            </a:extLst>
          </p:cNvPr>
          <p:cNvSpPr/>
          <p:nvPr/>
        </p:nvSpPr>
        <p:spPr bwMode="auto">
          <a:xfrm>
            <a:off x="6148380" y="3670290"/>
            <a:ext cx="2305051" cy="288927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73578F45-6E21-42AC-BC51-9403A4BCFAA4}"/>
              </a:ext>
            </a:extLst>
          </p:cNvPr>
          <p:cNvSpPr txBox="1"/>
          <p:nvPr/>
        </p:nvSpPr>
        <p:spPr>
          <a:xfrm>
            <a:off x="6204130" y="3698873"/>
            <a:ext cx="10967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solidFill>
                  <a:schemeClr val="bg1"/>
                </a:solidFill>
                <a:latin typeface="+mn-ea"/>
              </a:rPr>
              <a:t>wifi.sso.edu.tw</a:t>
            </a:r>
            <a:endParaRPr lang="zh-TW" alt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55C9E296-837C-4FA9-B9D0-4779894B3B00}"/>
              </a:ext>
            </a:extLst>
          </p:cNvPr>
          <p:cNvSpPr/>
          <p:nvPr/>
        </p:nvSpPr>
        <p:spPr bwMode="auto">
          <a:xfrm>
            <a:off x="6148377" y="4119555"/>
            <a:ext cx="2305051" cy="288927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AF4E8874-46CD-4C36-B1C8-80458F01A1F7}"/>
              </a:ext>
            </a:extLst>
          </p:cNvPr>
          <p:cNvSpPr/>
          <p:nvPr/>
        </p:nvSpPr>
        <p:spPr bwMode="auto">
          <a:xfrm>
            <a:off x="6148378" y="4988715"/>
            <a:ext cx="2305051" cy="288927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E208D122-78AB-4772-8AC6-F90C54756120}"/>
              </a:ext>
            </a:extLst>
          </p:cNvPr>
          <p:cNvSpPr/>
          <p:nvPr/>
        </p:nvSpPr>
        <p:spPr bwMode="auto">
          <a:xfrm>
            <a:off x="6148377" y="4566833"/>
            <a:ext cx="2305051" cy="288927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04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CC50CC-A2D7-4ABA-8264-3BDC052F1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說明</a:t>
            </a:r>
            <a:endParaRPr lang="en-US" altLang="zh-TW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BA04031-38AF-4F9E-8D54-7598842B5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14400"/>
            <a:ext cx="8928992" cy="5715000"/>
          </a:xfrm>
        </p:spPr>
        <p:txBody>
          <a:bodyPr/>
          <a:lstStyle/>
          <a:p>
            <a:pPr lvl="1"/>
            <a:endParaRPr lang="en-US" altLang="zh-TW" dirty="0"/>
          </a:p>
          <a:p>
            <a:pPr lvl="1"/>
            <a:r>
              <a:rPr lang="zh-TW" altLang="en-US" b="1" dirty="0"/>
              <a:t>什麼是</a:t>
            </a:r>
            <a:r>
              <a:rPr lang="en-US" altLang="zh-TW" b="1" dirty="0" err="1"/>
              <a:t>geteduroam</a:t>
            </a:r>
            <a:r>
              <a:rPr lang="en-US" altLang="zh-TW" b="1" dirty="0"/>
              <a:t>?</a:t>
            </a:r>
          </a:p>
          <a:p>
            <a:pPr lvl="2">
              <a:lnSpc>
                <a:spcPct val="150000"/>
              </a:lnSpc>
            </a:pPr>
            <a:endParaRPr lang="en-US" altLang="zh-TW" dirty="0"/>
          </a:p>
          <a:p>
            <a:pPr lvl="2">
              <a:lnSpc>
                <a:spcPct val="150000"/>
              </a:lnSpc>
            </a:pPr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是一款 </a:t>
            </a:r>
            <a:r>
              <a:rPr lang="en-US" altLang="zh-TW" dirty="0" err="1"/>
              <a:t>eduroam</a:t>
            </a:r>
            <a:r>
              <a:rPr lang="en-US" altLang="zh-TW" dirty="0"/>
              <a:t> ORG (</a:t>
            </a:r>
            <a:r>
              <a:rPr lang="zh-TW" altLang="en-US" dirty="0"/>
              <a:t>歐盟</a:t>
            </a:r>
            <a:r>
              <a:rPr lang="en-US" altLang="zh-TW" dirty="0"/>
              <a:t>) </a:t>
            </a:r>
            <a:r>
              <a:rPr lang="zh-TW" altLang="en-US" dirty="0"/>
              <a:t>為了簡化登入 </a:t>
            </a:r>
            <a:r>
              <a:rPr lang="en-US" altLang="zh-TW" dirty="0" err="1"/>
              <a:t>eduroam</a:t>
            </a:r>
            <a:r>
              <a:rPr lang="en-US" altLang="zh-TW" dirty="0"/>
              <a:t> </a:t>
            </a:r>
            <a:r>
              <a:rPr lang="zh-TW" altLang="en-US" dirty="0"/>
              <a:t>無線網路設定與連線的工具。使用者只要透過 </a:t>
            </a:r>
            <a:r>
              <a:rPr lang="en-US" altLang="zh-TW" dirty="0"/>
              <a:t>APP </a:t>
            </a:r>
            <a:r>
              <a:rPr lang="zh-TW" altLang="en-US" dirty="0"/>
              <a:t>或透過網頁登入，選擇所屬的學校或機關自動下載並套用正確的設定檔，大幅降低使用者的操作門檻，同時也減少網路管理者在管理上的負擔</a:t>
            </a:r>
            <a:endParaRPr lang="en-US" altLang="zh-TW" dirty="0"/>
          </a:p>
          <a:p>
            <a:pPr marL="914400" lvl="2" indent="0">
              <a:lnSpc>
                <a:spcPct val="150000"/>
              </a:lnSpc>
              <a:buNone/>
            </a:pPr>
            <a:endParaRPr lang="en-US" altLang="zh-TW" dirty="0"/>
          </a:p>
          <a:p>
            <a:pPr lvl="2">
              <a:lnSpc>
                <a:spcPct val="150000"/>
              </a:lnSpc>
            </a:pPr>
            <a:r>
              <a:rPr lang="zh-TW" altLang="en-US" dirty="0"/>
              <a:t>簡單說就是可以讓使用者透過</a:t>
            </a:r>
            <a:r>
              <a:rPr lang="zh-TW" altLang="en-US" b="1" dirty="0">
                <a:solidFill>
                  <a:srgbClr val="FFA000"/>
                </a:solidFill>
              </a:rPr>
              <a:t>單一工具</a:t>
            </a:r>
            <a:r>
              <a:rPr lang="zh-TW" altLang="en-US" dirty="0"/>
              <a:t>登入 </a:t>
            </a:r>
            <a:r>
              <a:rPr lang="en-US" altLang="zh-TW" dirty="0" err="1"/>
              <a:t>eduroam</a:t>
            </a:r>
            <a:r>
              <a:rPr lang="en-US" altLang="zh-TW" dirty="0"/>
              <a:t> </a:t>
            </a:r>
            <a:r>
              <a:rPr lang="zh-TW" altLang="en-US" dirty="0"/>
              <a:t>服務</a:t>
            </a:r>
            <a:endParaRPr lang="en-US" altLang="zh-TW" dirty="0"/>
          </a:p>
          <a:p>
            <a:pPr lvl="1">
              <a:lnSpc>
                <a:spcPct val="150000"/>
              </a:lnSpc>
            </a:pPr>
            <a:endParaRPr lang="en-US" altLang="zh-TW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8D5247B-E100-485E-BB5A-8BF52CA0DF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70726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CC50CC-A2D7-4ABA-8264-3BDC052F1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說明</a:t>
            </a:r>
            <a:endParaRPr lang="en-US" altLang="zh-TW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BA04031-38AF-4F9E-8D54-7598842B5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14399"/>
            <a:ext cx="8928992" cy="6124575"/>
          </a:xfrm>
        </p:spPr>
        <p:txBody>
          <a:bodyPr/>
          <a:lstStyle/>
          <a:p>
            <a:pPr marL="0" indent="0">
              <a:buNone/>
            </a:pPr>
            <a:endParaRPr lang="en-US" altLang="zh-TW" sz="1000" dirty="0"/>
          </a:p>
          <a:p>
            <a:pPr lvl="1"/>
            <a:r>
              <a:rPr lang="zh-TW" altLang="en-US" b="1" dirty="0"/>
              <a:t>推動 </a:t>
            </a:r>
            <a:r>
              <a:rPr lang="en-US" altLang="zh-TW" b="1" dirty="0" err="1"/>
              <a:t>geteduroam</a:t>
            </a:r>
            <a:r>
              <a:rPr lang="en-US" altLang="zh-TW" b="1" dirty="0"/>
              <a:t> </a:t>
            </a:r>
            <a:r>
              <a:rPr lang="zh-TW" altLang="en-US" b="1" dirty="0"/>
              <a:t>優點</a:t>
            </a:r>
            <a:endParaRPr lang="en-US" altLang="zh-TW" sz="2000" dirty="0"/>
          </a:p>
          <a:p>
            <a:pPr lvl="2"/>
            <a:r>
              <a:rPr lang="zh-TW" altLang="en-US" sz="2000" dirty="0"/>
              <a:t>跨平台支援</a:t>
            </a:r>
            <a:endParaRPr lang="en-US" altLang="zh-TW" sz="2000" dirty="0"/>
          </a:p>
          <a:p>
            <a:pPr lvl="3"/>
            <a:r>
              <a:rPr lang="en-US" altLang="zh-TW" dirty="0"/>
              <a:t>Windows</a:t>
            </a:r>
            <a:r>
              <a:rPr lang="zh-TW" altLang="en-US" dirty="0"/>
              <a:t>、</a:t>
            </a:r>
            <a:r>
              <a:rPr lang="en-US" altLang="zh-TW" dirty="0"/>
              <a:t>Linux</a:t>
            </a:r>
            <a:r>
              <a:rPr lang="zh-TW" altLang="en-US" dirty="0"/>
              <a:t>、</a:t>
            </a:r>
            <a:r>
              <a:rPr lang="en-US" altLang="zh-TW" dirty="0"/>
              <a:t>macOS</a:t>
            </a:r>
            <a:r>
              <a:rPr lang="zh-TW" altLang="en-US" dirty="0"/>
              <a:t>、</a:t>
            </a:r>
            <a:r>
              <a:rPr lang="en-US" altLang="zh-TW" dirty="0"/>
              <a:t>iOS</a:t>
            </a:r>
            <a:r>
              <a:rPr lang="zh-TW" altLang="en-US" dirty="0"/>
              <a:t>和</a:t>
            </a:r>
            <a:r>
              <a:rPr lang="en-US" altLang="zh-TW" dirty="0"/>
              <a:t>Android</a:t>
            </a:r>
            <a:r>
              <a:rPr lang="zh-TW" altLang="en-US" dirty="0"/>
              <a:t>等</a:t>
            </a:r>
            <a:r>
              <a:rPr lang="en-US" altLang="zh-TW" dirty="0"/>
              <a:t>	</a:t>
            </a:r>
            <a:endParaRPr lang="en-US" altLang="zh-TW" sz="2000" dirty="0"/>
          </a:p>
          <a:p>
            <a:pPr lvl="2"/>
            <a:endParaRPr lang="en-US" altLang="zh-TW" sz="2000" dirty="0"/>
          </a:p>
          <a:p>
            <a:pPr lvl="2"/>
            <a:r>
              <a:rPr lang="zh-TW" altLang="en-US" sz="2000" dirty="0"/>
              <a:t>自動連線</a:t>
            </a:r>
            <a:endParaRPr lang="en-US" altLang="zh-TW" sz="2000" dirty="0"/>
          </a:p>
          <a:p>
            <a:pPr lvl="3"/>
            <a:r>
              <a:rPr lang="zh-TW" altLang="en-US" dirty="0"/>
              <a:t>設定一次後，以後均自動連線</a:t>
            </a:r>
            <a:endParaRPr lang="en-US" altLang="zh-TW" dirty="0"/>
          </a:p>
          <a:p>
            <a:pPr lvl="3"/>
            <a:endParaRPr lang="en-US" altLang="zh-TW" sz="2000" dirty="0"/>
          </a:p>
          <a:p>
            <a:pPr lvl="2"/>
            <a:r>
              <a:rPr lang="zh-TW" altLang="en-US" sz="2000" dirty="0"/>
              <a:t>安全性</a:t>
            </a:r>
            <a:endParaRPr lang="en-US" altLang="zh-TW" sz="2000" dirty="0"/>
          </a:p>
          <a:p>
            <a:pPr lvl="3"/>
            <a:r>
              <a:rPr lang="zh-TW" altLang="en-US" dirty="0"/>
              <a:t>強制匯入伺服器憑證，減少中間人攻擊</a:t>
            </a:r>
          </a:p>
          <a:p>
            <a:pPr lvl="2"/>
            <a:endParaRPr lang="en-US" altLang="zh-TW" sz="2000" dirty="0"/>
          </a:p>
          <a:p>
            <a:pPr lvl="2"/>
            <a:r>
              <a:rPr lang="zh-TW" altLang="en-US" sz="2000" dirty="0"/>
              <a:t>對使用者來說</a:t>
            </a:r>
            <a:endParaRPr lang="en-US" altLang="zh-TW" sz="2000" dirty="0"/>
          </a:p>
          <a:p>
            <a:pPr lvl="3"/>
            <a:r>
              <a:rPr lang="zh-TW" altLang="en-US" dirty="0"/>
              <a:t>只要下載</a:t>
            </a:r>
            <a:r>
              <a:rPr lang="en-US" altLang="zh-TW" dirty="0"/>
              <a:t>APP</a:t>
            </a:r>
            <a:r>
              <a:rPr lang="zh-TW" altLang="en-US" dirty="0"/>
              <a:t>或執行檔，輸入帳號和密碼</a:t>
            </a:r>
            <a:endParaRPr lang="en-US" altLang="zh-TW" b="1" dirty="0"/>
          </a:p>
          <a:p>
            <a:pPr lvl="2"/>
            <a:endParaRPr lang="en-US" altLang="zh-TW" sz="2000" dirty="0"/>
          </a:p>
          <a:p>
            <a:pPr lvl="2"/>
            <a:r>
              <a:rPr lang="zh-TW" altLang="en-US" sz="2000" dirty="0"/>
              <a:t>對管理者來說</a:t>
            </a:r>
            <a:endParaRPr lang="en-US" altLang="zh-TW" sz="2000" dirty="0"/>
          </a:p>
          <a:p>
            <a:pPr lvl="3"/>
            <a:r>
              <a:rPr lang="zh-TW" altLang="en-US" dirty="0"/>
              <a:t>僅維護一個 </a:t>
            </a:r>
            <a:r>
              <a:rPr lang="en-US" altLang="zh-TW" dirty="0" err="1"/>
              <a:t>geteduroam</a:t>
            </a:r>
            <a:r>
              <a:rPr lang="zh-TW" altLang="en-US" dirty="0"/>
              <a:t> 工具既可</a:t>
            </a:r>
            <a:endParaRPr lang="en-US" altLang="zh-TW" dirty="0"/>
          </a:p>
          <a:p>
            <a:pPr lvl="1">
              <a:lnSpc>
                <a:spcPct val="150000"/>
              </a:lnSpc>
            </a:pP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8D5247B-E100-485E-BB5A-8BF52CA0DF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517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CC50CC-A2D7-4ABA-8264-3BDC052F1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說明</a:t>
            </a:r>
            <a:endParaRPr lang="en-US" altLang="zh-TW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BA04031-38AF-4F9E-8D54-7598842B5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14399"/>
            <a:ext cx="8928992" cy="5022649"/>
          </a:xfrm>
        </p:spPr>
        <p:txBody>
          <a:bodyPr/>
          <a:lstStyle/>
          <a:p>
            <a:pPr lvl="1"/>
            <a:endParaRPr lang="en-US" altLang="zh-TW" dirty="0"/>
          </a:p>
          <a:p>
            <a:pPr lvl="1"/>
            <a:r>
              <a:rPr lang="zh-TW" altLang="en-US" b="1" dirty="0"/>
              <a:t>加入 </a:t>
            </a:r>
            <a:r>
              <a:rPr lang="en-US" altLang="zh-TW" b="1" dirty="0" err="1"/>
              <a:t>geteduroam</a:t>
            </a:r>
            <a:r>
              <a:rPr lang="en-US" altLang="zh-TW" b="1" dirty="0"/>
              <a:t> </a:t>
            </a:r>
            <a:r>
              <a:rPr lang="zh-TW" altLang="en-US" b="1" dirty="0"/>
              <a:t>標準流程說明</a:t>
            </a:r>
            <a:endParaRPr lang="en-US" altLang="zh-TW" b="1" dirty="0"/>
          </a:p>
          <a:p>
            <a:pPr lvl="2"/>
            <a:r>
              <a:rPr lang="zh-TW" altLang="en-US" b="1" dirty="0"/>
              <a:t>正規標準申請流程</a:t>
            </a:r>
            <a:endParaRPr lang="en-US" altLang="zh-TW" b="1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pPr lvl="1">
              <a:lnSpc>
                <a:spcPct val="150000"/>
              </a:lnSpc>
            </a:pP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8D5247B-E100-485E-BB5A-8BF52CA0DF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C497459B-6B11-4C2A-9228-C368ACA62571}"/>
              </a:ext>
            </a:extLst>
          </p:cNvPr>
          <p:cNvGrpSpPr/>
          <p:nvPr/>
        </p:nvGrpSpPr>
        <p:grpSpPr>
          <a:xfrm>
            <a:off x="697492" y="2067022"/>
            <a:ext cx="7965529" cy="3129343"/>
            <a:chOff x="697492" y="2067022"/>
            <a:chExt cx="7965529" cy="3129343"/>
          </a:xfrm>
        </p:grpSpPr>
        <p:sp>
          <p:nvSpPr>
            <p:cNvPr id="8" name="手繪多邊形: 圖案 7">
              <a:extLst>
                <a:ext uri="{FF2B5EF4-FFF2-40B4-BE49-F238E27FC236}">
                  <a16:creationId xmlns:a16="http://schemas.microsoft.com/office/drawing/2014/main" id="{632C86A3-35E8-4ABB-BA7F-51E4408529C2}"/>
                </a:ext>
              </a:extLst>
            </p:cNvPr>
            <p:cNvSpPr/>
            <p:nvPr/>
          </p:nvSpPr>
          <p:spPr>
            <a:xfrm>
              <a:off x="697492" y="2067022"/>
              <a:ext cx="7965529" cy="1160084"/>
            </a:xfrm>
            <a:custGeom>
              <a:avLst/>
              <a:gdLst>
                <a:gd name="connsiteX0" fmla="*/ 0 w 7965529"/>
                <a:gd name="connsiteY0" fmla="*/ 290021 h 1160084"/>
                <a:gd name="connsiteX1" fmla="*/ 7385487 w 7965529"/>
                <a:gd name="connsiteY1" fmla="*/ 290021 h 1160084"/>
                <a:gd name="connsiteX2" fmla="*/ 7385487 w 7965529"/>
                <a:gd name="connsiteY2" fmla="*/ 0 h 1160084"/>
                <a:gd name="connsiteX3" fmla="*/ 7965529 w 7965529"/>
                <a:gd name="connsiteY3" fmla="*/ 580042 h 1160084"/>
                <a:gd name="connsiteX4" fmla="*/ 7385487 w 7965529"/>
                <a:gd name="connsiteY4" fmla="*/ 1160084 h 1160084"/>
                <a:gd name="connsiteX5" fmla="*/ 7385487 w 7965529"/>
                <a:gd name="connsiteY5" fmla="*/ 870063 h 1160084"/>
                <a:gd name="connsiteX6" fmla="*/ 0 w 7965529"/>
                <a:gd name="connsiteY6" fmla="*/ 870063 h 1160084"/>
                <a:gd name="connsiteX7" fmla="*/ 0 w 7965529"/>
                <a:gd name="connsiteY7" fmla="*/ 290021 h 116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65529" h="1160084">
                  <a:moveTo>
                    <a:pt x="0" y="290021"/>
                  </a:moveTo>
                  <a:lnTo>
                    <a:pt x="7385487" y="290021"/>
                  </a:lnTo>
                  <a:lnTo>
                    <a:pt x="7385487" y="0"/>
                  </a:lnTo>
                  <a:lnTo>
                    <a:pt x="7965529" y="580042"/>
                  </a:lnTo>
                  <a:lnTo>
                    <a:pt x="7385487" y="1160084"/>
                  </a:lnTo>
                  <a:lnTo>
                    <a:pt x="7385487" y="870063"/>
                  </a:lnTo>
                  <a:lnTo>
                    <a:pt x="0" y="870063"/>
                  </a:lnTo>
                  <a:lnTo>
                    <a:pt x="0" y="290021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358601" rIns="544021" bIns="474184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sz="1800" b="1" kern="1200" dirty="0" err="1">
                  <a:latin typeface="+mj-ea"/>
                  <a:ea typeface="+mj-ea"/>
                </a:rPr>
                <a:t>eduroam</a:t>
              </a:r>
              <a:r>
                <a:rPr lang="en-US" altLang="zh-TW" sz="1800" b="1" kern="1200" dirty="0">
                  <a:latin typeface="+mj-ea"/>
                  <a:ea typeface="+mj-ea"/>
                </a:rPr>
                <a:t> ORG</a:t>
              </a:r>
              <a:endParaRPr lang="zh-TW" altLang="en-US" sz="1800" b="1" kern="1200" dirty="0">
                <a:latin typeface="+mj-ea"/>
                <a:ea typeface="+mj-ea"/>
              </a:endParaRPr>
            </a:p>
          </p:txBody>
        </p:sp>
        <p:sp>
          <p:nvSpPr>
            <p:cNvPr id="9" name="手繪多邊形: 圖案 8">
              <a:extLst>
                <a:ext uri="{FF2B5EF4-FFF2-40B4-BE49-F238E27FC236}">
                  <a16:creationId xmlns:a16="http://schemas.microsoft.com/office/drawing/2014/main" id="{6853321D-2454-454A-80F9-D1A2AC5DED93}"/>
                </a:ext>
              </a:extLst>
            </p:cNvPr>
            <p:cNvSpPr/>
            <p:nvPr/>
          </p:nvSpPr>
          <p:spPr>
            <a:xfrm>
              <a:off x="697492" y="2961615"/>
              <a:ext cx="2453383" cy="2234750"/>
            </a:xfrm>
            <a:custGeom>
              <a:avLst/>
              <a:gdLst>
                <a:gd name="connsiteX0" fmla="*/ 0 w 2453383"/>
                <a:gd name="connsiteY0" fmla="*/ 0 h 2234750"/>
                <a:gd name="connsiteX1" fmla="*/ 2453383 w 2453383"/>
                <a:gd name="connsiteY1" fmla="*/ 0 h 2234750"/>
                <a:gd name="connsiteX2" fmla="*/ 2453383 w 2453383"/>
                <a:gd name="connsiteY2" fmla="*/ 2234750 h 2234750"/>
                <a:gd name="connsiteX3" fmla="*/ 0 w 2453383"/>
                <a:gd name="connsiteY3" fmla="*/ 2234750 h 2234750"/>
                <a:gd name="connsiteX4" fmla="*/ 0 w 2453383"/>
                <a:gd name="connsiteY4" fmla="*/ 0 h 2234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383" h="2234750">
                  <a:moveTo>
                    <a:pt x="0" y="0"/>
                  </a:moveTo>
                  <a:lnTo>
                    <a:pt x="2453383" y="0"/>
                  </a:lnTo>
                  <a:lnTo>
                    <a:pt x="2453383" y="2234750"/>
                  </a:lnTo>
                  <a:lnTo>
                    <a:pt x="0" y="22347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sz="1600" kern="1200" dirty="0" err="1">
                  <a:latin typeface="+mj-ea"/>
                  <a:ea typeface="+mj-ea"/>
                </a:rPr>
                <a:t>geteduroam</a:t>
              </a:r>
              <a:endParaRPr lang="en-US" altLang="zh-TW" sz="1600" kern="1200" dirty="0">
                <a:latin typeface="+mj-ea"/>
                <a:ea typeface="+mj-ea"/>
              </a:endParaRPr>
            </a:p>
            <a:p>
              <a:pPr lvl="0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1600" dirty="0">
                  <a:latin typeface="+mj-ea"/>
                </a:rPr>
                <a:t>└ </a:t>
              </a:r>
              <a:r>
                <a:rPr lang="en-US" altLang="zh-TW" sz="1600" kern="1200" dirty="0" err="1">
                  <a:latin typeface="+mj-ea"/>
                  <a:ea typeface="+mj-ea"/>
                </a:rPr>
                <a:t>eduroam</a:t>
              </a:r>
              <a:r>
                <a:rPr lang="en-US" altLang="zh-TW" sz="1600" kern="1200" dirty="0">
                  <a:latin typeface="+mj-ea"/>
                  <a:ea typeface="+mj-ea"/>
                </a:rPr>
                <a:t> DB</a:t>
              </a:r>
              <a:endParaRPr lang="zh-TW" altLang="en-US" sz="1600" kern="1200" dirty="0">
                <a:latin typeface="+mj-ea"/>
                <a:ea typeface="+mj-ea"/>
              </a:endParaRPr>
            </a:p>
            <a:p>
              <a:pPr marL="72000" lvl="1" indent="0" algn="l" defTabSz="711200">
                <a:lnSpc>
                  <a:spcPts val="18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zh-TW" altLang="en-US" sz="1600" kern="1200" dirty="0">
                  <a:latin typeface="+mj-ea"/>
                  <a:ea typeface="+mj-ea"/>
                </a:rPr>
                <a:t> </a:t>
              </a:r>
              <a:r>
                <a:rPr lang="zh-TW" altLang="en-US" sz="1600" dirty="0">
                  <a:latin typeface="+mj-ea"/>
                  <a:ea typeface="+mj-ea"/>
                </a:rPr>
                <a:t>  </a:t>
              </a:r>
              <a:r>
                <a:rPr lang="zh-TW" altLang="en-US" sz="1600" kern="1200" dirty="0">
                  <a:latin typeface="+mj-ea"/>
                  <a:ea typeface="+mj-ea"/>
                </a:rPr>
                <a:t>├ </a:t>
              </a:r>
              <a:r>
                <a:rPr lang="en-US" altLang="zh-TW" sz="1600" kern="1200" dirty="0">
                  <a:latin typeface="+mj-ea"/>
                  <a:ea typeface="+mj-ea"/>
                </a:rPr>
                <a:t>RO</a:t>
              </a:r>
              <a:endParaRPr lang="zh-TW" altLang="en-US" sz="1600" kern="1200" dirty="0">
                <a:latin typeface="+mj-ea"/>
                <a:ea typeface="+mj-ea"/>
              </a:endParaRPr>
            </a:p>
            <a:p>
              <a:pPr marL="72000" lvl="1" defTabSz="711200">
                <a:lnSpc>
                  <a:spcPts val="1800"/>
                </a:lnSpc>
                <a:spcAft>
                  <a:spcPct val="15000"/>
                </a:spcAft>
              </a:pPr>
              <a:r>
                <a:rPr lang="zh-TW" altLang="en-US" sz="1600" dirty="0">
                  <a:latin typeface="+mj-ea"/>
                </a:rPr>
                <a:t>   ├ </a:t>
              </a:r>
              <a:r>
                <a:rPr lang="en-US" altLang="zh-TW" sz="1600" kern="1200" dirty="0">
                  <a:latin typeface="+mj-ea"/>
                  <a:ea typeface="+mj-ea"/>
                </a:rPr>
                <a:t>Institution</a:t>
              </a:r>
              <a:endParaRPr lang="zh-TW" altLang="en-US" sz="1600" kern="1200" dirty="0">
                <a:latin typeface="+mj-ea"/>
                <a:ea typeface="+mj-ea"/>
              </a:endParaRPr>
            </a:p>
            <a:p>
              <a:pPr marL="72000" lvl="1" defTabSz="711200">
                <a:lnSpc>
                  <a:spcPts val="1800"/>
                </a:lnSpc>
                <a:spcAft>
                  <a:spcPct val="15000"/>
                </a:spcAft>
              </a:pPr>
              <a:r>
                <a:rPr lang="zh-TW" altLang="en-US" sz="1600" kern="1200" dirty="0">
                  <a:latin typeface="+mj-ea"/>
                  <a:ea typeface="+mj-ea"/>
                </a:rPr>
                <a:t>   └ </a:t>
              </a:r>
              <a:r>
                <a:rPr lang="en-US" altLang="zh-TW" sz="1600" kern="1200" dirty="0" err="1">
                  <a:latin typeface="+mj-ea"/>
                  <a:ea typeface="+mj-ea"/>
                </a:rPr>
                <a:t>service_loc</a:t>
              </a:r>
              <a:r>
                <a:rPr lang="en-US" altLang="zh-TW" sz="1600" kern="1200" dirty="0">
                  <a:latin typeface="+mj-ea"/>
                  <a:ea typeface="+mj-ea"/>
                </a:rPr>
                <a:t> </a:t>
              </a:r>
              <a:endParaRPr lang="zh-TW" altLang="en-US" sz="1600" kern="1200" dirty="0">
                <a:latin typeface="+mj-ea"/>
                <a:ea typeface="+mj-ea"/>
              </a:endParaRPr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B2940A3D-A7EF-4226-85E5-B02A0082F3D1}"/>
              </a:ext>
            </a:extLst>
          </p:cNvPr>
          <p:cNvGrpSpPr/>
          <p:nvPr/>
        </p:nvGrpSpPr>
        <p:grpSpPr>
          <a:xfrm>
            <a:off x="3150875" y="2453717"/>
            <a:ext cx="5512146" cy="3129343"/>
            <a:chOff x="3150875" y="2453717"/>
            <a:chExt cx="5512146" cy="3129343"/>
          </a:xfrm>
        </p:grpSpPr>
        <p:sp>
          <p:nvSpPr>
            <p:cNvPr id="10" name="手繪多邊形: 圖案 9">
              <a:extLst>
                <a:ext uri="{FF2B5EF4-FFF2-40B4-BE49-F238E27FC236}">
                  <a16:creationId xmlns:a16="http://schemas.microsoft.com/office/drawing/2014/main" id="{A4C96BD4-C383-4196-81E2-3EEF9F87B49E}"/>
                </a:ext>
              </a:extLst>
            </p:cNvPr>
            <p:cNvSpPr/>
            <p:nvPr/>
          </p:nvSpPr>
          <p:spPr>
            <a:xfrm>
              <a:off x="3150875" y="2453717"/>
              <a:ext cx="5512146" cy="1160084"/>
            </a:xfrm>
            <a:custGeom>
              <a:avLst/>
              <a:gdLst>
                <a:gd name="connsiteX0" fmla="*/ 0 w 5512146"/>
                <a:gd name="connsiteY0" fmla="*/ 290021 h 1160084"/>
                <a:gd name="connsiteX1" fmla="*/ 4932104 w 5512146"/>
                <a:gd name="connsiteY1" fmla="*/ 290021 h 1160084"/>
                <a:gd name="connsiteX2" fmla="*/ 4932104 w 5512146"/>
                <a:gd name="connsiteY2" fmla="*/ 0 h 1160084"/>
                <a:gd name="connsiteX3" fmla="*/ 5512146 w 5512146"/>
                <a:gd name="connsiteY3" fmla="*/ 580042 h 1160084"/>
                <a:gd name="connsiteX4" fmla="*/ 4932104 w 5512146"/>
                <a:gd name="connsiteY4" fmla="*/ 1160084 h 1160084"/>
                <a:gd name="connsiteX5" fmla="*/ 4932104 w 5512146"/>
                <a:gd name="connsiteY5" fmla="*/ 870063 h 1160084"/>
                <a:gd name="connsiteX6" fmla="*/ 0 w 5512146"/>
                <a:gd name="connsiteY6" fmla="*/ 870063 h 1160084"/>
                <a:gd name="connsiteX7" fmla="*/ 0 w 5512146"/>
                <a:gd name="connsiteY7" fmla="*/ 290021 h 116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12146" h="1160084">
                  <a:moveTo>
                    <a:pt x="0" y="290021"/>
                  </a:moveTo>
                  <a:lnTo>
                    <a:pt x="4932104" y="290021"/>
                  </a:lnTo>
                  <a:lnTo>
                    <a:pt x="4932104" y="0"/>
                  </a:lnTo>
                  <a:lnTo>
                    <a:pt x="5512146" y="580042"/>
                  </a:lnTo>
                  <a:lnTo>
                    <a:pt x="4932104" y="1160084"/>
                  </a:lnTo>
                  <a:lnTo>
                    <a:pt x="4932104" y="870063"/>
                  </a:lnTo>
                  <a:lnTo>
                    <a:pt x="0" y="870063"/>
                  </a:lnTo>
                  <a:lnTo>
                    <a:pt x="0" y="290021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358601" rIns="544021" bIns="474184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zh-TW" altLang="en-US" sz="1800" b="1" kern="1200" dirty="0">
                  <a:latin typeface="+mj-ea"/>
                  <a:ea typeface="+mj-ea"/>
                </a:rPr>
                <a:t>漫遊中心</a:t>
              </a:r>
            </a:p>
          </p:txBody>
        </p:sp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15667363-C97C-4970-A3BC-FB8C90791B1E}"/>
                </a:ext>
              </a:extLst>
            </p:cNvPr>
            <p:cNvSpPr/>
            <p:nvPr/>
          </p:nvSpPr>
          <p:spPr>
            <a:xfrm>
              <a:off x="3150875" y="3348310"/>
              <a:ext cx="2453383" cy="2234750"/>
            </a:xfrm>
            <a:custGeom>
              <a:avLst/>
              <a:gdLst>
                <a:gd name="connsiteX0" fmla="*/ 0 w 2453383"/>
                <a:gd name="connsiteY0" fmla="*/ 0 h 2234750"/>
                <a:gd name="connsiteX1" fmla="*/ 2453383 w 2453383"/>
                <a:gd name="connsiteY1" fmla="*/ 0 h 2234750"/>
                <a:gd name="connsiteX2" fmla="*/ 2453383 w 2453383"/>
                <a:gd name="connsiteY2" fmla="*/ 2234750 h 2234750"/>
                <a:gd name="connsiteX3" fmla="*/ 0 w 2453383"/>
                <a:gd name="connsiteY3" fmla="*/ 2234750 h 2234750"/>
                <a:gd name="connsiteX4" fmla="*/ 0 w 2453383"/>
                <a:gd name="connsiteY4" fmla="*/ 0 h 2234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383" h="2234750">
                  <a:moveTo>
                    <a:pt x="0" y="0"/>
                  </a:moveTo>
                  <a:lnTo>
                    <a:pt x="2453383" y="0"/>
                  </a:lnTo>
                  <a:lnTo>
                    <a:pt x="2453383" y="2234750"/>
                  </a:lnTo>
                  <a:lnTo>
                    <a:pt x="0" y="22347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1600" kern="1200" dirty="0"/>
                <a:t>部屬連線單位機關資料庫</a:t>
              </a:r>
              <a:endParaRPr lang="en-US" altLang="zh-TW" sz="1600" kern="1200" dirty="0"/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1600" kern="1200" dirty="0"/>
                <a:t>授權機關管理者權限</a:t>
              </a: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8F090165-C2C2-410F-8D57-74378ED2B41D}"/>
              </a:ext>
            </a:extLst>
          </p:cNvPr>
          <p:cNvGrpSpPr/>
          <p:nvPr/>
        </p:nvGrpSpPr>
        <p:grpSpPr>
          <a:xfrm>
            <a:off x="5604258" y="2840412"/>
            <a:ext cx="3058763" cy="3096637"/>
            <a:chOff x="5604258" y="2840412"/>
            <a:chExt cx="3058763" cy="3096637"/>
          </a:xfrm>
        </p:grpSpPr>
        <p:sp>
          <p:nvSpPr>
            <p:cNvPr id="12" name="手繪多邊形: 圖案 11">
              <a:extLst>
                <a:ext uri="{FF2B5EF4-FFF2-40B4-BE49-F238E27FC236}">
                  <a16:creationId xmlns:a16="http://schemas.microsoft.com/office/drawing/2014/main" id="{28354950-9126-40BB-91B7-EB8B85649188}"/>
                </a:ext>
              </a:extLst>
            </p:cNvPr>
            <p:cNvSpPr/>
            <p:nvPr/>
          </p:nvSpPr>
          <p:spPr>
            <a:xfrm>
              <a:off x="5604258" y="2840412"/>
              <a:ext cx="3058763" cy="1160084"/>
            </a:xfrm>
            <a:custGeom>
              <a:avLst/>
              <a:gdLst>
                <a:gd name="connsiteX0" fmla="*/ 0 w 3058763"/>
                <a:gd name="connsiteY0" fmla="*/ 290021 h 1160084"/>
                <a:gd name="connsiteX1" fmla="*/ 2478721 w 3058763"/>
                <a:gd name="connsiteY1" fmla="*/ 290021 h 1160084"/>
                <a:gd name="connsiteX2" fmla="*/ 2478721 w 3058763"/>
                <a:gd name="connsiteY2" fmla="*/ 0 h 1160084"/>
                <a:gd name="connsiteX3" fmla="*/ 3058763 w 3058763"/>
                <a:gd name="connsiteY3" fmla="*/ 580042 h 1160084"/>
                <a:gd name="connsiteX4" fmla="*/ 2478721 w 3058763"/>
                <a:gd name="connsiteY4" fmla="*/ 1160084 h 1160084"/>
                <a:gd name="connsiteX5" fmla="*/ 2478721 w 3058763"/>
                <a:gd name="connsiteY5" fmla="*/ 870063 h 1160084"/>
                <a:gd name="connsiteX6" fmla="*/ 0 w 3058763"/>
                <a:gd name="connsiteY6" fmla="*/ 870063 h 1160084"/>
                <a:gd name="connsiteX7" fmla="*/ 0 w 3058763"/>
                <a:gd name="connsiteY7" fmla="*/ 290021 h 116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8763" h="1160084">
                  <a:moveTo>
                    <a:pt x="0" y="290021"/>
                  </a:moveTo>
                  <a:lnTo>
                    <a:pt x="2478721" y="290021"/>
                  </a:lnTo>
                  <a:lnTo>
                    <a:pt x="2478721" y="0"/>
                  </a:lnTo>
                  <a:lnTo>
                    <a:pt x="3058763" y="580042"/>
                  </a:lnTo>
                  <a:lnTo>
                    <a:pt x="2478721" y="1160084"/>
                  </a:lnTo>
                  <a:lnTo>
                    <a:pt x="2478721" y="870063"/>
                  </a:lnTo>
                  <a:lnTo>
                    <a:pt x="0" y="870063"/>
                  </a:lnTo>
                  <a:lnTo>
                    <a:pt x="0" y="290021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358601" rIns="544021" bIns="474184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1800" b="1" kern="1200" dirty="0"/>
                <a:t>各級連線單位</a:t>
              </a:r>
            </a:p>
          </p:txBody>
        </p:sp>
        <p:sp>
          <p:nvSpPr>
            <p:cNvPr id="13" name="手繪多邊形: 圖案 12">
              <a:extLst>
                <a:ext uri="{FF2B5EF4-FFF2-40B4-BE49-F238E27FC236}">
                  <a16:creationId xmlns:a16="http://schemas.microsoft.com/office/drawing/2014/main" id="{67BAF386-C3A3-4476-8D96-0437CC87A6E7}"/>
                </a:ext>
              </a:extLst>
            </p:cNvPr>
            <p:cNvSpPr/>
            <p:nvPr/>
          </p:nvSpPr>
          <p:spPr>
            <a:xfrm>
              <a:off x="5604258" y="3735005"/>
              <a:ext cx="2453383" cy="2202044"/>
            </a:xfrm>
            <a:custGeom>
              <a:avLst/>
              <a:gdLst>
                <a:gd name="connsiteX0" fmla="*/ 0 w 2453383"/>
                <a:gd name="connsiteY0" fmla="*/ 0 h 2202044"/>
                <a:gd name="connsiteX1" fmla="*/ 2453383 w 2453383"/>
                <a:gd name="connsiteY1" fmla="*/ 0 h 2202044"/>
                <a:gd name="connsiteX2" fmla="*/ 2453383 w 2453383"/>
                <a:gd name="connsiteY2" fmla="*/ 2202044 h 2202044"/>
                <a:gd name="connsiteX3" fmla="*/ 0 w 2453383"/>
                <a:gd name="connsiteY3" fmla="*/ 2202044 h 2202044"/>
                <a:gd name="connsiteX4" fmla="*/ 0 w 2453383"/>
                <a:gd name="connsiteY4" fmla="*/ 0 h 220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383" h="2202044">
                  <a:moveTo>
                    <a:pt x="0" y="0"/>
                  </a:moveTo>
                  <a:lnTo>
                    <a:pt x="2453383" y="0"/>
                  </a:lnTo>
                  <a:lnTo>
                    <a:pt x="2453383" y="2202044"/>
                  </a:lnTo>
                  <a:lnTo>
                    <a:pt x="0" y="220204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1600" kern="1200" dirty="0">
                  <a:latin typeface="+mj-ea"/>
                  <a:ea typeface="+mj-ea"/>
                </a:rPr>
                <a:t>設定</a:t>
              </a:r>
              <a:r>
                <a:rPr lang="en-US" altLang="zh-TW" sz="1600" kern="1200" dirty="0">
                  <a:latin typeface="+mj-ea"/>
                  <a:ea typeface="+mj-ea"/>
                </a:rPr>
                <a:t>EAP</a:t>
              </a:r>
              <a:r>
                <a:rPr lang="zh-TW" altLang="en-US" sz="1600" kern="1200" dirty="0">
                  <a:latin typeface="+mj-ea"/>
                  <a:ea typeface="+mj-ea"/>
                </a:rPr>
                <a:t>方式</a:t>
              </a:r>
              <a:endParaRPr lang="en-US" altLang="zh-TW" sz="1600" kern="1200" dirty="0">
                <a:latin typeface="+mj-ea"/>
                <a:ea typeface="+mj-ea"/>
              </a:endParaRPr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1600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+mj-ea"/>
                  <a:ea typeface="+mj-ea"/>
                  <a:cs typeface="+mn-cs"/>
                </a:rPr>
                <a:t>單位</a:t>
              </a:r>
              <a:r>
                <a:rPr lang="en-US" altLang="zh-TW" sz="1600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+mj-ea"/>
                  <a:ea typeface="+mj-ea"/>
                  <a:cs typeface="+mn-cs"/>
                </a:rPr>
                <a:t>Logo</a:t>
              </a:r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1600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+mj-ea"/>
                  <a:ea typeface="+mj-ea"/>
                  <a:cs typeface="+mn-cs"/>
                </a:rPr>
                <a:t>匯入憑證</a:t>
              </a:r>
              <a:endParaRPr lang="en-US" altLang="zh-TW" sz="160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+mj-ea"/>
                <a:ea typeface="+mj-ea"/>
                <a:cs typeface="+mn-cs"/>
              </a:endParaRPr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sz="1600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+mj-ea"/>
                  <a:ea typeface="+mj-ea"/>
                  <a:cs typeface="+mn-cs"/>
                </a:rPr>
                <a:t>使用規範</a:t>
              </a:r>
              <a:endParaRPr lang="en-US" altLang="zh-TW" sz="160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+mj-ea"/>
                <a:ea typeface="+mj-ea"/>
                <a:cs typeface="+mn-cs"/>
              </a:endParaRPr>
            </a:p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sz="1600" kern="12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+mj-ea"/>
                  <a:ea typeface="+mj-ea"/>
                  <a:cs typeface="+mn-cs"/>
                </a:rPr>
                <a:t>…</a:t>
              </a:r>
              <a:endParaRPr lang="zh-TW" altLang="en-US" sz="1200" kern="1200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+mj-ea"/>
                <a:ea typeface="+mj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36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說明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8639944" y="6537325"/>
            <a:ext cx="504056" cy="320675"/>
          </a:xfrm>
        </p:spPr>
        <p:txBody>
          <a:bodyPr/>
          <a:lstStyle/>
          <a:p>
            <a:fld id="{A769D550-E614-45A8-86A6-04542860B1F7}" type="slidenum">
              <a:rPr lang="zh-TW" altLang="en-US" smtClean="0"/>
              <a:pPr/>
              <a:t>6</a:t>
            </a:fld>
            <a:endParaRPr lang="en-US" altLang="zh-TW" dirty="0"/>
          </a:p>
        </p:txBody>
      </p:sp>
      <p:sp>
        <p:nvSpPr>
          <p:cNvPr id="27" name="內容版面配置區 3">
            <a:extLst>
              <a:ext uri="{FF2B5EF4-FFF2-40B4-BE49-F238E27FC236}">
                <a16:creationId xmlns:a16="http://schemas.microsoft.com/office/drawing/2014/main" id="{3F0A5CDE-B739-4E9C-8720-5E0420702AAD}"/>
              </a:ext>
            </a:extLst>
          </p:cNvPr>
          <p:cNvSpPr txBox="1">
            <a:spLocks/>
          </p:cNvSpPr>
          <p:nvPr/>
        </p:nvSpPr>
        <p:spPr bwMode="gray">
          <a:xfrm>
            <a:off x="107504" y="914680"/>
            <a:ext cx="8928992" cy="230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zh-TW" sz="2000" kern="0" dirty="0"/>
          </a:p>
          <a:p>
            <a:pPr marL="0" indent="0">
              <a:buNone/>
            </a:pPr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pPr lvl="1"/>
            <a:endParaRPr lang="en-US" altLang="zh-TW" sz="2400" kern="0" dirty="0"/>
          </a:p>
          <a:p>
            <a:pPr lvl="2"/>
            <a:endParaRPr lang="en-US" altLang="zh-TW" kern="0" dirty="0"/>
          </a:p>
          <a:p>
            <a:pPr marL="914400" lvl="2" indent="0">
              <a:buNone/>
            </a:pPr>
            <a:endParaRPr lang="en-US" altLang="zh-TW" kern="0" dirty="0"/>
          </a:p>
          <a:p>
            <a:pPr lvl="2"/>
            <a:endParaRPr lang="en-US" altLang="zh-TW" kern="0" dirty="0"/>
          </a:p>
          <a:p>
            <a:pPr lvl="2"/>
            <a:endParaRPr lang="en-US" altLang="zh-TW" kern="0" dirty="0"/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71ACCFA3-9E01-45B2-A7DB-D042916CAABD}"/>
              </a:ext>
            </a:extLst>
          </p:cNvPr>
          <p:cNvSpPr txBox="1">
            <a:spLocks/>
          </p:cNvSpPr>
          <p:nvPr/>
        </p:nvSpPr>
        <p:spPr bwMode="gray">
          <a:xfrm>
            <a:off x="107503" y="914680"/>
            <a:ext cx="8928992" cy="115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zh-TW" altLang="en-US" b="1" dirty="0"/>
              <a:t>加入 </a:t>
            </a:r>
            <a:r>
              <a:rPr lang="en-US" altLang="zh-TW" b="1" dirty="0" err="1"/>
              <a:t>geteduroam</a:t>
            </a:r>
            <a:r>
              <a:rPr lang="en-US" altLang="zh-TW" b="1" dirty="0"/>
              <a:t> </a:t>
            </a:r>
            <a:r>
              <a:rPr lang="zh-TW" altLang="en-US" b="1" dirty="0"/>
              <a:t>標準流程說明</a:t>
            </a:r>
            <a:endParaRPr lang="en-US" altLang="zh-TW" dirty="0">
              <a:latin typeface="微軟正黑體"/>
              <a:ea typeface="微軟正黑體"/>
            </a:endParaRPr>
          </a:p>
          <a:p>
            <a:pPr lvl="2"/>
            <a:r>
              <a:rPr lang="zh-TW" altLang="en-US" b="1" dirty="0">
                <a:latin typeface="微軟正黑體"/>
                <a:ea typeface="微軟正黑體"/>
              </a:rPr>
              <a:t>方案一、漫遊中心授權給各級連線單位設定權限</a:t>
            </a:r>
            <a:endParaRPr lang="en-US" altLang="zh-TW" b="1" dirty="0">
              <a:latin typeface="微軟正黑體"/>
              <a:ea typeface="微軟正黑體"/>
            </a:endParaRPr>
          </a:p>
          <a:p>
            <a:pPr lvl="3"/>
            <a:r>
              <a:rPr lang="en-US" altLang="zh-TW" dirty="0">
                <a:latin typeface="微軟正黑體"/>
                <a:ea typeface="微軟正黑體"/>
              </a:rPr>
              <a:t>(</a:t>
            </a:r>
            <a:r>
              <a:rPr lang="zh-TW" altLang="en-US" dirty="0">
                <a:latin typeface="微軟正黑體"/>
                <a:ea typeface="微軟正黑體"/>
              </a:rPr>
              <a:t>由各級</a:t>
            </a:r>
            <a:r>
              <a:rPr lang="zh-TW" altLang="en-US" b="1" dirty="0">
                <a:solidFill>
                  <a:srgbClr val="7030A0"/>
                </a:solidFill>
                <a:latin typeface="微軟正黑體"/>
                <a:ea typeface="微軟正黑體"/>
              </a:rPr>
              <a:t>單位機關</a:t>
            </a:r>
            <a:r>
              <a:rPr lang="zh-TW" altLang="en-US" dirty="0">
                <a:latin typeface="微軟正黑體"/>
                <a:ea typeface="微軟正黑體"/>
              </a:rPr>
              <a:t>自行設定和管理</a:t>
            </a:r>
            <a:r>
              <a:rPr lang="en-US" altLang="zh-TW" dirty="0">
                <a:latin typeface="微軟正黑體"/>
                <a:ea typeface="微軟正黑體"/>
              </a:rPr>
              <a:t>)</a:t>
            </a:r>
            <a:endParaRPr lang="zh-TW" altLang="en-US" dirty="0">
              <a:latin typeface="微軟正黑體"/>
              <a:ea typeface="微軟正黑體"/>
            </a:endParaRPr>
          </a:p>
          <a:p>
            <a:endParaRPr lang="en-US" altLang="zh-TW" kern="0" dirty="0">
              <a:latin typeface="微軟正黑體"/>
              <a:ea typeface="微軟正黑體"/>
            </a:endParaRPr>
          </a:p>
          <a:p>
            <a:pPr marL="457200" lvl="1" indent="0">
              <a:buNone/>
            </a:pPr>
            <a:endParaRPr lang="en-US" altLang="zh-TW" kern="0" dirty="0">
              <a:latin typeface="微軟正黑體"/>
              <a:ea typeface="微軟正黑體"/>
            </a:endParaRPr>
          </a:p>
          <a:p>
            <a:pPr lvl="1"/>
            <a:endParaRPr lang="en-US" altLang="zh-TW" sz="1600" kern="0" dirty="0">
              <a:latin typeface="微軟正黑體"/>
              <a:ea typeface="微軟正黑體"/>
            </a:endParaRPr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D3B67D90-57D6-40E9-8D41-0C614C244E93}"/>
              </a:ext>
            </a:extLst>
          </p:cNvPr>
          <p:cNvSpPr/>
          <p:nvPr/>
        </p:nvSpPr>
        <p:spPr>
          <a:xfrm>
            <a:off x="581429" y="2097498"/>
            <a:ext cx="1585631" cy="1080000"/>
          </a:xfrm>
          <a:custGeom>
            <a:avLst/>
            <a:gdLst>
              <a:gd name="connsiteX0" fmla="*/ 0 w 1951488"/>
              <a:gd name="connsiteY0" fmla="*/ 227709 h 1365978"/>
              <a:gd name="connsiteX1" fmla="*/ 227709 w 1951488"/>
              <a:gd name="connsiteY1" fmla="*/ 0 h 1365978"/>
              <a:gd name="connsiteX2" fmla="*/ 1723779 w 1951488"/>
              <a:gd name="connsiteY2" fmla="*/ 0 h 1365978"/>
              <a:gd name="connsiteX3" fmla="*/ 1951488 w 1951488"/>
              <a:gd name="connsiteY3" fmla="*/ 227709 h 1365978"/>
              <a:gd name="connsiteX4" fmla="*/ 1951488 w 1951488"/>
              <a:gd name="connsiteY4" fmla="*/ 1138269 h 1365978"/>
              <a:gd name="connsiteX5" fmla="*/ 1723779 w 1951488"/>
              <a:gd name="connsiteY5" fmla="*/ 1365978 h 1365978"/>
              <a:gd name="connsiteX6" fmla="*/ 227709 w 1951488"/>
              <a:gd name="connsiteY6" fmla="*/ 1365978 h 1365978"/>
              <a:gd name="connsiteX7" fmla="*/ 0 w 1951488"/>
              <a:gd name="connsiteY7" fmla="*/ 1138269 h 1365978"/>
              <a:gd name="connsiteX8" fmla="*/ 0 w 1951488"/>
              <a:gd name="connsiteY8" fmla="*/ 227709 h 136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1488" h="1365978">
                <a:moveTo>
                  <a:pt x="0" y="227709"/>
                </a:moveTo>
                <a:cubicBezTo>
                  <a:pt x="0" y="101949"/>
                  <a:pt x="101949" y="0"/>
                  <a:pt x="227709" y="0"/>
                </a:cubicBezTo>
                <a:lnTo>
                  <a:pt x="1723779" y="0"/>
                </a:lnTo>
                <a:cubicBezTo>
                  <a:pt x="1849539" y="0"/>
                  <a:pt x="1951488" y="101949"/>
                  <a:pt x="1951488" y="227709"/>
                </a:cubicBezTo>
                <a:lnTo>
                  <a:pt x="1951488" y="1138269"/>
                </a:lnTo>
                <a:cubicBezTo>
                  <a:pt x="1951488" y="1264029"/>
                  <a:pt x="1849539" y="1365978"/>
                  <a:pt x="1723779" y="1365978"/>
                </a:cubicBezTo>
                <a:lnTo>
                  <a:pt x="227709" y="1365978"/>
                </a:lnTo>
                <a:cubicBezTo>
                  <a:pt x="101949" y="1365978"/>
                  <a:pt x="0" y="1264029"/>
                  <a:pt x="0" y="1138269"/>
                </a:cubicBezTo>
                <a:lnTo>
                  <a:pt x="0" y="227709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324" tIns="154324" rIns="154324" bIns="15432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kern="1200" dirty="0" err="1"/>
              <a:t>TANet</a:t>
            </a:r>
            <a:r>
              <a:rPr lang="zh-TW" altLang="en-US" kern="1200" dirty="0"/>
              <a:t>無線網路</a:t>
            </a:r>
            <a:r>
              <a:rPr lang="zh-TW" altLang="en-US" dirty="0"/>
              <a:t>交換</a:t>
            </a:r>
            <a:r>
              <a:rPr lang="zh-TW" altLang="en-US" kern="1200" dirty="0"/>
              <a:t>中心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B649A82-38AB-498E-B3C1-89AB7B80D13E}"/>
              </a:ext>
            </a:extLst>
          </p:cNvPr>
          <p:cNvSpPr/>
          <p:nvPr/>
        </p:nvSpPr>
        <p:spPr>
          <a:xfrm>
            <a:off x="2600336" y="1972360"/>
            <a:ext cx="1284490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5FBE591-03CD-4E46-B0C8-BD9ECD572F30}"/>
              </a:ext>
            </a:extLst>
          </p:cNvPr>
          <p:cNvSpPr/>
          <p:nvPr/>
        </p:nvSpPr>
        <p:spPr>
          <a:xfrm>
            <a:off x="4118549" y="3506805"/>
            <a:ext cx="1419326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5CC33FE2-A3C6-4792-9E89-F77668C72C37}"/>
              </a:ext>
            </a:extLst>
          </p:cNvPr>
          <p:cNvGrpSpPr/>
          <p:nvPr/>
        </p:nvGrpSpPr>
        <p:grpSpPr>
          <a:xfrm>
            <a:off x="1261838" y="3207388"/>
            <a:ext cx="6231754" cy="1249139"/>
            <a:chOff x="1261838" y="3207388"/>
            <a:chExt cx="6231754" cy="1249139"/>
          </a:xfrm>
        </p:grpSpPr>
        <p:sp>
          <p:nvSpPr>
            <p:cNvPr id="8" name="箭號: 上彎 7">
              <a:extLst>
                <a:ext uri="{FF2B5EF4-FFF2-40B4-BE49-F238E27FC236}">
                  <a16:creationId xmlns:a16="http://schemas.microsoft.com/office/drawing/2014/main" id="{00E0D584-D708-4C2F-A7EF-FA829F7ACBD9}"/>
                </a:ext>
              </a:extLst>
            </p:cNvPr>
            <p:cNvSpPr/>
            <p:nvPr/>
          </p:nvSpPr>
          <p:spPr>
            <a:xfrm rot="5400000">
              <a:off x="1424462" y="3044764"/>
              <a:ext cx="640712" cy="965960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5" name="手繪多邊形: 圖案 14">
              <a:extLst>
                <a:ext uri="{FF2B5EF4-FFF2-40B4-BE49-F238E27FC236}">
                  <a16:creationId xmlns:a16="http://schemas.microsoft.com/office/drawing/2014/main" id="{AF7831B0-65A9-4C38-96A1-30A7B929F259}"/>
                </a:ext>
              </a:extLst>
            </p:cNvPr>
            <p:cNvSpPr/>
            <p:nvPr/>
          </p:nvSpPr>
          <p:spPr>
            <a:xfrm>
              <a:off x="2224210" y="3376527"/>
              <a:ext cx="1585631" cy="1080000"/>
            </a:xfrm>
            <a:custGeom>
              <a:avLst/>
              <a:gdLst>
                <a:gd name="connsiteX0" fmla="*/ 0 w 1951488"/>
                <a:gd name="connsiteY0" fmla="*/ 227709 h 1365978"/>
                <a:gd name="connsiteX1" fmla="*/ 227709 w 1951488"/>
                <a:gd name="connsiteY1" fmla="*/ 0 h 1365978"/>
                <a:gd name="connsiteX2" fmla="*/ 1723779 w 1951488"/>
                <a:gd name="connsiteY2" fmla="*/ 0 h 1365978"/>
                <a:gd name="connsiteX3" fmla="*/ 1951488 w 1951488"/>
                <a:gd name="connsiteY3" fmla="*/ 227709 h 1365978"/>
                <a:gd name="connsiteX4" fmla="*/ 1951488 w 1951488"/>
                <a:gd name="connsiteY4" fmla="*/ 1138269 h 1365978"/>
                <a:gd name="connsiteX5" fmla="*/ 1723779 w 1951488"/>
                <a:gd name="connsiteY5" fmla="*/ 1365978 h 1365978"/>
                <a:gd name="connsiteX6" fmla="*/ 227709 w 1951488"/>
                <a:gd name="connsiteY6" fmla="*/ 1365978 h 1365978"/>
                <a:gd name="connsiteX7" fmla="*/ 0 w 1951488"/>
                <a:gd name="connsiteY7" fmla="*/ 1138269 h 1365978"/>
                <a:gd name="connsiteX8" fmla="*/ 0 w 1951488"/>
                <a:gd name="connsiteY8" fmla="*/ 227709 h 136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1488" h="1365978">
                  <a:moveTo>
                    <a:pt x="0" y="227709"/>
                  </a:moveTo>
                  <a:cubicBezTo>
                    <a:pt x="0" y="101949"/>
                    <a:pt x="101949" y="0"/>
                    <a:pt x="227709" y="0"/>
                  </a:cubicBezTo>
                  <a:lnTo>
                    <a:pt x="1723779" y="0"/>
                  </a:lnTo>
                  <a:cubicBezTo>
                    <a:pt x="1849539" y="0"/>
                    <a:pt x="1951488" y="101949"/>
                    <a:pt x="1951488" y="227709"/>
                  </a:cubicBezTo>
                  <a:lnTo>
                    <a:pt x="1951488" y="1138269"/>
                  </a:lnTo>
                  <a:cubicBezTo>
                    <a:pt x="1951488" y="1264029"/>
                    <a:pt x="1849539" y="1365978"/>
                    <a:pt x="1723779" y="1365978"/>
                  </a:cubicBezTo>
                  <a:lnTo>
                    <a:pt x="227709" y="1365978"/>
                  </a:lnTo>
                  <a:cubicBezTo>
                    <a:pt x="101949" y="1365978"/>
                    <a:pt x="0" y="1264029"/>
                    <a:pt x="0" y="1138269"/>
                  </a:cubicBezTo>
                  <a:lnTo>
                    <a:pt x="0" y="227709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4324" tIns="154324" rIns="154324" bIns="15432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kern="1200" dirty="0"/>
                <a:t>機關管理者</a:t>
              </a: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6D436F15-EE45-49F2-88C1-2A652CE8F946}"/>
                </a:ext>
              </a:extLst>
            </p:cNvPr>
            <p:cNvSpPr txBox="1"/>
            <p:nvPr/>
          </p:nvSpPr>
          <p:spPr>
            <a:xfrm>
              <a:off x="3778842" y="3460642"/>
              <a:ext cx="371475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/>
                <a:t>取得機關管理者權限</a:t>
              </a:r>
              <a:endParaRPr lang="en-US" altLang="zh-TW" sz="1600" dirty="0"/>
            </a:p>
            <a:p>
              <a:r>
                <a:rPr lang="zh-TW" altLang="en-US" sz="1600" dirty="0"/>
                <a:t>  </a:t>
              </a:r>
              <a:r>
                <a:rPr lang="en-US" altLang="zh-TW" sz="1600" dirty="0"/>
                <a:t>-</a:t>
              </a:r>
              <a:r>
                <a:rPr lang="zh-TW" altLang="en-US" sz="1600" dirty="0"/>
                <a:t>部屬機關設定和資料</a:t>
              </a:r>
              <a:endParaRPr lang="en-US" altLang="zh-TW" sz="1600" dirty="0"/>
            </a:p>
            <a:p>
              <a:r>
                <a:rPr lang="zh-TW" altLang="en-US" sz="1600" dirty="0"/>
                <a:t>  </a:t>
              </a:r>
              <a:r>
                <a:rPr lang="en-US" altLang="zh-TW" sz="1600" dirty="0"/>
                <a:t>-</a:t>
              </a:r>
              <a:r>
                <a:rPr lang="zh-TW" altLang="en-US" sz="1600" dirty="0"/>
                <a:t>授權自己機關的管理者權限</a:t>
              </a:r>
              <a:endParaRPr lang="zh-TW" altLang="en-US" dirty="0"/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9A5F726C-F144-4BD9-86BE-E85FA81A47C7}"/>
              </a:ext>
            </a:extLst>
          </p:cNvPr>
          <p:cNvGrpSpPr/>
          <p:nvPr/>
        </p:nvGrpSpPr>
        <p:grpSpPr>
          <a:xfrm>
            <a:off x="2813507" y="4463456"/>
            <a:ext cx="6330493" cy="1255699"/>
            <a:chOff x="2393933" y="4741835"/>
            <a:chExt cx="6330493" cy="1255699"/>
          </a:xfrm>
        </p:grpSpPr>
        <p:sp>
          <p:nvSpPr>
            <p:cNvPr id="14" name="箭號: 上彎 13">
              <a:extLst>
                <a:ext uri="{FF2B5EF4-FFF2-40B4-BE49-F238E27FC236}">
                  <a16:creationId xmlns:a16="http://schemas.microsoft.com/office/drawing/2014/main" id="{078860F7-1BB9-4E5C-83AF-22BE56207B12}"/>
                </a:ext>
              </a:extLst>
            </p:cNvPr>
            <p:cNvSpPr/>
            <p:nvPr/>
          </p:nvSpPr>
          <p:spPr>
            <a:xfrm rot="5400000">
              <a:off x="2579380" y="4556388"/>
              <a:ext cx="673697" cy="1044592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7" name="手繪多邊形: 圖案 16">
              <a:extLst>
                <a:ext uri="{FF2B5EF4-FFF2-40B4-BE49-F238E27FC236}">
                  <a16:creationId xmlns:a16="http://schemas.microsoft.com/office/drawing/2014/main" id="{C8FF014C-7842-45D9-8E78-0119CBE857DF}"/>
                </a:ext>
              </a:extLst>
            </p:cNvPr>
            <p:cNvSpPr/>
            <p:nvPr/>
          </p:nvSpPr>
          <p:spPr>
            <a:xfrm>
              <a:off x="3427626" y="4917534"/>
              <a:ext cx="1582050" cy="1080000"/>
            </a:xfrm>
            <a:custGeom>
              <a:avLst/>
              <a:gdLst>
                <a:gd name="connsiteX0" fmla="*/ 0 w 1951488"/>
                <a:gd name="connsiteY0" fmla="*/ 227709 h 1365978"/>
                <a:gd name="connsiteX1" fmla="*/ 227709 w 1951488"/>
                <a:gd name="connsiteY1" fmla="*/ 0 h 1365978"/>
                <a:gd name="connsiteX2" fmla="*/ 1723779 w 1951488"/>
                <a:gd name="connsiteY2" fmla="*/ 0 h 1365978"/>
                <a:gd name="connsiteX3" fmla="*/ 1951488 w 1951488"/>
                <a:gd name="connsiteY3" fmla="*/ 227709 h 1365978"/>
                <a:gd name="connsiteX4" fmla="*/ 1951488 w 1951488"/>
                <a:gd name="connsiteY4" fmla="*/ 1138269 h 1365978"/>
                <a:gd name="connsiteX5" fmla="*/ 1723779 w 1951488"/>
                <a:gd name="connsiteY5" fmla="*/ 1365978 h 1365978"/>
                <a:gd name="connsiteX6" fmla="*/ 227709 w 1951488"/>
                <a:gd name="connsiteY6" fmla="*/ 1365978 h 1365978"/>
                <a:gd name="connsiteX7" fmla="*/ 0 w 1951488"/>
                <a:gd name="connsiteY7" fmla="*/ 1138269 h 1365978"/>
                <a:gd name="connsiteX8" fmla="*/ 0 w 1951488"/>
                <a:gd name="connsiteY8" fmla="*/ 227709 h 136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1488" h="1365978">
                  <a:moveTo>
                    <a:pt x="0" y="227709"/>
                  </a:moveTo>
                  <a:cubicBezTo>
                    <a:pt x="0" y="101949"/>
                    <a:pt x="101949" y="0"/>
                    <a:pt x="227709" y="0"/>
                  </a:cubicBezTo>
                  <a:lnTo>
                    <a:pt x="1723779" y="0"/>
                  </a:lnTo>
                  <a:cubicBezTo>
                    <a:pt x="1849539" y="0"/>
                    <a:pt x="1951488" y="101949"/>
                    <a:pt x="1951488" y="227709"/>
                  </a:cubicBezTo>
                  <a:lnTo>
                    <a:pt x="1951488" y="1138269"/>
                  </a:lnTo>
                  <a:cubicBezTo>
                    <a:pt x="1951488" y="1264029"/>
                    <a:pt x="1849539" y="1365978"/>
                    <a:pt x="1723779" y="1365978"/>
                  </a:cubicBezTo>
                  <a:lnTo>
                    <a:pt x="227709" y="1365978"/>
                  </a:lnTo>
                  <a:cubicBezTo>
                    <a:pt x="101949" y="1365978"/>
                    <a:pt x="0" y="1264029"/>
                    <a:pt x="0" y="1138269"/>
                  </a:cubicBezTo>
                  <a:lnTo>
                    <a:pt x="0" y="227709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4324" tIns="154324" rIns="154324" bIns="15432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kern="1200" dirty="0"/>
                <a:t>機關承辦人</a:t>
              </a: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12492B1D-AD1A-40DD-9B9D-AE73E8A92770}"/>
                </a:ext>
              </a:extLst>
            </p:cNvPr>
            <p:cNvSpPr txBox="1"/>
            <p:nvPr/>
          </p:nvSpPr>
          <p:spPr>
            <a:xfrm>
              <a:off x="5009676" y="5061968"/>
              <a:ext cx="371475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/>
                <a:t>取得機關管理者權限</a:t>
              </a:r>
              <a:endParaRPr lang="en-US" altLang="zh-TW" sz="1600" dirty="0"/>
            </a:p>
            <a:p>
              <a:r>
                <a:rPr lang="zh-TW" altLang="en-US" sz="1600" dirty="0"/>
                <a:t>  </a:t>
              </a:r>
              <a:r>
                <a:rPr lang="en-US" altLang="zh-TW" sz="1600" dirty="0"/>
                <a:t>-</a:t>
              </a:r>
              <a:r>
                <a:rPr lang="zh-TW" altLang="en-US" sz="1600" dirty="0"/>
                <a:t>部屬機關設定和資料</a:t>
              </a:r>
            </a:p>
            <a:p>
              <a:r>
                <a:rPr lang="zh-TW" altLang="en-US" sz="1600" dirty="0"/>
                <a:t>  </a:t>
              </a:r>
              <a:r>
                <a:rPr lang="en-US" altLang="zh-TW" sz="1600" dirty="0"/>
                <a:t>-</a:t>
              </a:r>
              <a:r>
                <a:rPr lang="zh-TW" altLang="en-US" sz="1600" dirty="0"/>
                <a:t>授權自己機關的管理者權限</a:t>
              </a:r>
              <a:endParaRPr lang="en-US" altLang="zh-TW" sz="1600" dirty="0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B5EBB35F-7D3C-4F74-B355-B74E3044500A}"/>
              </a:ext>
            </a:extLst>
          </p:cNvPr>
          <p:cNvSpPr/>
          <p:nvPr/>
        </p:nvSpPr>
        <p:spPr bwMode="auto">
          <a:xfrm>
            <a:off x="1162050" y="3331011"/>
            <a:ext cx="7077076" cy="2467809"/>
          </a:xfrm>
          <a:prstGeom prst="rect">
            <a:avLst/>
          </a:prstGeom>
          <a:noFill/>
          <a:ln w="28575" cap="flat" cmpd="sng" algn="ctr">
            <a:solidFill>
              <a:srgbClr val="F2495C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0FE12B46-2087-4119-BEC6-AD48C6FB5E0E}"/>
              </a:ext>
            </a:extLst>
          </p:cNvPr>
          <p:cNvSpPr txBox="1"/>
          <p:nvPr/>
        </p:nvSpPr>
        <p:spPr>
          <a:xfrm>
            <a:off x="2185765" y="2097498"/>
            <a:ext cx="4816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漫遊中心管理者權限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dirty="0"/>
              <a:t>-</a:t>
            </a:r>
            <a:r>
              <a:rPr lang="zh-TW" altLang="en-US" sz="1600" dirty="0"/>
              <a:t>新增機關資料庫權限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dirty="0"/>
              <a:t>-</a:t>
            </a:r>
            <a:r>
              <a:rPr lang="zh-TW" altLang="en-US" sz="1600" dirty="0"/>
              <a:t>授權其他機關機關管理者權限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strike="sngStrike" dirty="0"/>
              <a:t>-</a:t>
            </a:r>
            <a:r>
              <a:rPr lang="zh-TW" altLang="en-US" sz="1600" strike="sngStrike" dirty="0"/>
              <a:t>沒有其他機關管理和設定權限</a:t>
            </a:r>
            <a:r>
              <a:rPr lang="en-US" altLang="zh-TW" sz="1600" strike="sngStrike" dirty="0"/>
              <a:t>(</a:t>
            </a:r>
            <a:r>
              <a:rPr lang="zh-TW" altLang="en-US" sz="1600" strike="sngStrike" dirty="0"/>
              <a:t>僅能看</a:t>
            </a:r>
            <a:r>
              <a:rPr lang="en-US" altLang="zh-TW" sz="1600" strike="sngStrike" dirty="0"/>
              <a:t>)</a:t>
            </a:r>
            <a:endParaRPr lang="zh-TW" altLang="en-US" strike="sngStrike" dirty="0"/>
          </a:p>
        </p:txBody>
      </p:sp>
    </p:spTree>
    <p:extLst>
      <p:ext uri="{BB962C8B-B14F-4D97-AF65-F5344CB8AC3E}">
        <p14:creationId xmlns:p14="http://schemas.microsoft.com/office/powerpoint/2010/main" val="15499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說明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8639944" y="6537325"/>
            <a:ext cx="504056" cy="320675"/>
          </a:xfrm>
        </p:spPr>
        <p:txBody>
          <a:bodyPr/>
          <a:lstStyle/>
          <a:p>
            <a:fld id="{A769D550-E614-45A8-86A6-04542860B1F7}" type="slidenum">
              <a:rPr lang="zh-TW" altLang="en-US" smtClean="0"/>
              <a:pPr/>
              <a:t>7</a:t>
            </a:fld>
            <a:endParaRPr lang="en-US" altLang="zh-TW" dirty="0"/>
          </a:p>
        </p:txBody>
      </p:sp>
      <p:sp>
        <p:nvSpPr>
          <p:cNvPr id="27" name="內容版面配置區 3">
            <a:extLst>
              <a:ext uri="{FF2B5EF4-FFF2-40B4-BE49-F238E27FC236}">
                <a16:creationId xmlns:a16="http://schemas.microsoft.com/office/drawing/2014/main" id="{3F0A5CDE-B739-4E9C-8720-5E0420702AAD}"/>
              </a:ext>
            </a:extLst>
          </p:cNvPr>
          <p:cNvSpPr txBox="1">
            <a:spLocks/>
          </p:cNvSpPr>
          <p:nvPr/>
        </p:nvSpPr>
        <p:spPr bwMode="gray">
          <a:xfrm>
            <a:off x="107504" y="914680"/>
            <a:ext cx="8928992" cy="230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zh-TW" sz="2000" kern="0" dirty="0"/>
          </a:p>
          <a:p>
            <a:pPr marL="0" indent="0">
              <a:buNone/>
            </a:pPr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pPr lvl="1"/>
            <a:endParaRPr lang="en-US" altLang="zh-TW" sz="2400" kern="0" dirty="0"/>
          </a:p>
          <a:p>
            <a:pPr lvl="2"/>
            <a:endParaRPr lang="en-US" altLang="zh-TW" kern="0" dirty="0"/>
          </a:p>
          <a:p>
            <a:pPr marL="914400" lvl="2" indent="0">
              <a:buNone/>
            </a:pPr>
            <a:endParaRPr lang="en-US" altLang="zh-TW" kern="0" dirty="0"/>
          </a:p>
          <a:p>
            <a:pPr lvl="2"/>
            <a:endParaRPr lang="en-US" altLang="zh-TW" kern="0" dirty="0"/>
          </a:p>
          <a:p>
            <a:pPr lvl="2"/>
            <a:endParaRPr lang="en-US" altLang="zh-TW" kern="0" dirty="0"/>
          </a:p>
        </p:txBody>
      </p:sp>
      <p:sp>
        <p:nvSpPr>
          <p:cNvPr id="5" name="內容版面配置區 3">
            <a:extLst>
              <a:ext uri="{FF2B5EF4-FFF2-40B4-BE49-F238E27FC236}">
                <a16:creationId xmlns:a16="http://schemas.microsoft.com/office/drawing/2014/main" id="{71ACCFA3-9E01-45B2-A7DB-D042916CAABD}"/>
              </a:ext>
            </a:extLst>
          </p:cNvPr>
          <p:cNvSpPr txBox="1">
            <a:spLocks/>
          </p:cNvSpPr>
          <p:nvPr/>
        </p:nvSpPr>
        <p:spPr bwMode="gray">
          <a:xfrm>
            <a:off x="107503" y="914680"/>
            <a:ext cx="8928992" cy="133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zh-TW" altLang="en-US" b="1" dirty="0"/>
              <a:t>加入 </a:t>
            </a:r>
            <a:r>
              <a:rPr lang="en-US" altLang="zh-TW" b="1" dirty="0" err="1"/>
              <a:t>geteduroam</a:t>
            </a:r>
            <a:r>
              <a:rPr lang="en-US" altLang="zh-TW" b="1" dirty="0"/>
              <a:t> </a:t>
            </a:r>
            <a:r>
              <a:rPr lang="zh-TW" altLang="en-US" b="1" dirty="0"/>
              <a:t>標準流程說明</a:t>
            </a:r>
            <a:endParaRPr lang="en-US" altLang="zh-TW" dirty="0">
              <a:latin typeface="微軟正黑體"/>
              <a:ea typeface="微軟正黑體"/>
            </a:endParaRPr>
          </a:p>
          <a:p>
            <a:pPr lvl="2"/>
            <a:r>
              <a:rPr lang="zh-TW" altLang="en-US" b="1" dirty="0">
                <a:latin typeface="微軟正黑體"/>
                <a:ea typeface="微軟正黑體"/>
              </a:rPr>
              <a:t>方案二、漫遊中心授權給各級連線單位設定權限再授權給漫遊中心管理</a:t>
            </a:r>
            <a:endParaRPr lang="en-US" altLang="zh-TW" b="1" dirty="0">
              <a:latin typeface="微軟正黑體"/>
              <a:ea typeface="微軟正黑體"/>
            </a:endParaRPr>
          </a:p>
          <a:p>
            <a:pPr lvl="3"/>
            <a:r>
              <a:rPr lang="en-US" altLang="zh-TW" kern="0" dirty="0">
                <a:latin typeface="微軟正黑體"/>
                <a:ea typeface="微軟正黑體"/>
              </a:rPr>
              <a:t>(</a:t>
            </a:r>
            <a:r>
              <a:rPr lang="zh-TW" altLang="en-US" kern="0" dirty="0">
                <a:latin typeface="微軟正黑體"/>
                <a:ea typeface="微軟正黑體"/>
              </a:rPr>
              <a:t>由</a:t>
            </a:r>
            <a:r>
              <a:rPr lang="zh-TW" altLang="en-US" b="1" kern="0" dirty="0">
                <a:solidFill>
                  <a:srgbClr val="0070C0"/>
                </a:solidFill>
                <a:latin typeface="微軟正黑體"/>
                <a:ea typeface="微軟正黑體"/>
              </a:rPr>
              <a:t>漫遊中心</a:t>
            </a:r>
            <a:r>
              <a:rPr lang="zh-TW" altLang="en-US" kern="0" dirty="0">
                <a:latin typeface="微軟正黑體"/>
                <a:ea typeface="微軟正黑體"/>
              </a:rPr>
              <a:t>和</a:t>
            </a:r>
            <a:r>
              <a:rPr lang="zh-TW" altLang="en-US" b="1" kern="0" dirty="0">
                <a:solidFill>
                  <a:srgbClr val="7030A0"/>
                </a:solidFill>
                <a:latin typeface="微軟正黑體"/>
                <a:ea typeface="微軟正黑體"/>
              </a:rPr>
              <a:t>單位機關</a:t>
            </a:r>
            <a:r>
              <a:rPr lang="zh-TW" altLang="en-US" kern="0" dirty="0">
                <a:latin typeface="微軟正黑體"/>
                <a:ea typeface="微軟正黑體"/>
              </a:rPr>
              <a:t>共同設定和管理</a:t>
            </a:r>
            <a:r>
              <a:rPr lang="en-US" altLang="zh-TW" kern="0" dirty="0">
                <a:latin typeface="微軟正黑體"/>
                <a:ea typeface="微軟正黑體"/>
              </a:rPr>
              <a:t>)</a:t>
            </a:r>
          </a:p>
          <a:p>
            <a:pPr marL="457200" lvl="1" indent="0">
              <a:buNone/>
            </a:pPr>
            <a:endParaRPr lang="en-US" altLang="zh-TW" kern="0" dirty="0">
              <a:latin typeface="微軟正黑體"/>
              <a:ea typeface="微軟正黑體"/>
            </a:endParaRPr>
          </a:p>
          <a:p>
            <a:pPr lvl="1"/>
            <a:endParaRPr lang="en-US" altLang="zh-TW" sz="1600" kern="0" dirty="0">
              <a:latin typeface="微軟正黑體"/>
              <a:ea typeface="微軟正黑體"/>
            </a:endParaRPr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D3B67D90-57D6-40E9-8D41-0C614C244E93}"/>
              </a:ext>
            </a:extLst>
          </p:cNvPr>
          <p:cNvSpPr/>
          <p:nvPr/>
        </p:nvSpPr>
        <p:spPr>
          <a:xfrm>
            <a:off x="581429" y="2097498"/>
            <a:ext cx="1585631" cy="1080000"/>
          </a:xfrm>
          <a:custGeom>
            <a:avLst/>
            <a:gdLst>
              <a:gd name="connsiteX0" fmla="*/ 0 w 1951488"/>
              <a:gd name="connsiteY0" fmla="*/ 227709 h 1365978"/>
              <a:gd name="connsiteX1" fmla="*/ 227709 w 1951488"/>
              <a:gd name="connsiteY1" fmla="*/ 0 h 1365978"/>
              <a:gd name="connsiteX2" fmla="*/ 1723779 w 1951488"/>
              <a:gd name="connsiteY2" fmla="*/ 0 h 1365978"/>
              <a:gd name="connsiteX3" fmla="*/ 1951488 w 1951488"/>
              <a:gd name="connsiteY3" fmla="*/ 227709 h 1365978"/>
              <a:gd name="connsiteX4" fmla="*/ 1951488 w 1951488"/>
              <a:gd name="connsiteY4" fmla="*/ 1138269 h 1365978"/>
              <a:gd name="connsiteX5" fmla="*/ 1723779 w 1951488"/>
              <a:gd name="connsiteY5" fmla="*/ 1365978 h 1365978"/>
              <a:gd name="connsiteX6" fmla="*/ 227709 w 1951488"/>
              <a:gd name="connsiteY6" fmla="*/ 1365978 h 1365978"/>
              <a:gd name="connsiteX7" fmla="*/ 0 w 1951488"/>
              <a:gd name="connsiteY7" fmla="*/ 1138269 h 1365978"/>
              <a:gd name="connsiteX8" fmla="*/ 0 w 1951488"/>
              <a:gd name="connsiteY8" fmla="*/ 227709 h 136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1488" h="1365978">
                <a:moveTo>
                  <a:pt x="0" y="227709"/>
                </a:moveTo>
                <a:cubicBezTo>
                  <a:pt x="0" y="101949"/>
                  <a:pt x="101949" y="0"/>
                  <a:pt x="227709" y="0"/>
                </a:cubicBezTo>
                <a:lnTo>
                  <a:pt x="1723779" y="0"/>
                </a:lnTo>
                <a:cubicBezTo>
                  <a:pt x="1849539" y="0"/>
                  <a:pt x="1951488" y="101949"/>
                  <a:pt x="1951488" y="227709"/>
                </a:cubicBezTo>
                <a:lnTo>
                  <a:pt x="1951488" y="1138269"/>
                </a:lnTo>
                <a:cubicBezTo>
                  <a:pt x="1951488" y="1264029"/>
                  <a:pt x="1849539" y="1365978"/>
                  <a:pt x="1723779" y="1365978"/>
                </a:cubicBezTo>
                <a:lnTo>
                  <a:pt x="227709" y="1365978"/>
                </a:lnTo>
                <a:cubicBezTo>
                  <a:pt x="101949" y="1365978"/>
                  <a:pt x="0" y="1264029"/>
                  <a:pt x="0" y="1138269"/>
                </a:cubicBezTo>
                <a:lnTo>
                  <a:pt x="0" y="227709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324" tIns="154324" rIns="154324" bIns="15432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kern="1200" dirty="0">
                <a:solidFill>
                  <a:schemeClr val="bg1"/>
                </a:solidFill>
              </a:rPr>
              <a:t>TANet</a:t>
            </a:r>
            <a:r>
              <a:rPr lang="zh-TW" altLang="en-US" kern="1200" dirty="0">
                <a:solidFill>
                  <a:schemeClr val="bg1"/>
                </a:solidFill>
              </a:rPr>
              <a:t>無線網路</a:t>
            </a:r>
            <a:r>
              <a:rPr lang="zh-TW" altLang="en-US" dirty="0">
                <a:solidFill>
                  <a:schemeClr val="bg1"/>
                </a:solidFill>
              </a:rPr>
              <a:t>交換</a:t>
            </a:r>
            <a:r>
              <a:rPr lang="zh-TW" altLang="en-US" kern="1200" dirty="0">
                <a:solidFill>
                  <a:schemeClr val="bg1"/>
                </a:solidFill>
              </a:rPr>
              <a:t>中心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B649A82-38AB-498E-B3C1-89AB7B80D13E}"/>
              </a:ext>
            </a:extLst>
          </p:cNvPr>
          <p:cNvSpPr/>
          <p:nvPr/>
        </p:nvSpPr>
        <p:spPr>
          <a:xfrm>
            <a:off x="2600336" y="1972360"/>
            <a:ext cx="1284490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5FBE591-03CD-4E46-B0C8-BD9ECD572F30}"/>
              </a:ext>
            </a:extLst>
          </p:cNvPr>
          <p:cNvSpPr/>
          <p:nvPr/>
        </p:nvSpPr>
        <p:spPr>
          <a:xfrm>
            <a:off x="4118549" y="3506805"/>
            <a:ext cx="1419326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9A5F726C-F144-4BD9-86BE-E85FA81A47C7}"/>
              </a:ext>
            </a:extLst>
          </p:cNvPr>
          <p:cNvGrpSpPr/>
          <p:nvPr/>
        </p:nvGrpSpPr>
        <p:grpSpPr>
          <a:xfrm>
            <a:off x="2813507" y="4463456"/>
            <a:ext cx="6330493" cy="1255699"/>
            <a:chOff x="2393933" y="4741835"/>
            <a:chExt cx="6330493" cy="1255699"/>
          </a:xfrm>
        </p:grpSpPr>
        <p:sp>
          <p:nvSpPr>
            <p:cNvPr id="14" name="箭號: 上彎 13">
              <a:extLst>
                <a:ext uri="{FF2B5EF4-FFF2-40B4-BE49-F238E27FC236}">
                  <a16:creationId xmlns:a16="http://schemas.microsoft.com/office/drawing/2014/main" id="{078860F7-1BB9-4E5C-83AF-22BE56207B12}"/>
                </a:ext>
              </a:extLst>
            </p:cNvPr>
            <p:cNvSpPr/>
            <p:nvPr/>
          </p:nvSpPr>
          <p:spPr>
            <a:xfrm rot="5400000">
              <a:off x="2579380" y="4556388"/>
              <a:ext cx="673697" cy="1044592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7" name="手繪多邊形: 圖案 16">
              <a:extLst>
                <a:ext uri="{FF2B5EF4-FFF2-40B4-BE49-F238E27FC236}">
                  <a16:creationId xmlns:a16="http://schemas.microsoft.com/office/drawing/2014/main" id="{C8FF014C-7842-45D9-8E78-0119CBE857DF}"/>
                </a:ext>
              </a:extLst>
            </p:cNvPr>
            <p:cNvSpPr/>
            <p:nvPr/>
          </p:nvSpPr>
          <p:spPr>
            <a:xfrm>
              <a:off x="3427626" y="4917534"/>
              <a:ext cx="1582050" cy="1080000"/>
            </a:xfrm>
            <a:custGeom>
              <a:avLst/>
              <a:gdLst>
                <a:gd name="connsiteX0" fmla="*/ 0 w 1951488"/>
                <a:gd name="connsiteY0" fmla="*/ 227709 h 1365978"/>
                <a:gd name="connsiteX1" fmla="*/ 227709 w 1951488"/>
                <a:gd name="connsiteY1" fmla="*/ 0 h 1365978"/>
                <a:gd name="connsiteX2" fmla="*/ 1723779 w 1951488"/>
                <a:gd name="connsiteY2" fmla="*/ 0 h 1365978"/>
                <a:gd name="connsiteX3" fmla="*/ 1951488 w 1951488"/>
                <a:gd name="connsiteY3" fmla="*/ 227709 h 1365978"/>
                <a:gd name="connsiteX4" fmla="*/ 1951488 w 1951488"/>
                <a:gd name="connsiteY4" fmla="*/ 1138269 h 1365978"/>
                <a:gd name="connsiteX5" fmla="*/ 1723779 w 1951488"/>
                <a:gd name="connsiteY5" fmla="*/ 1365978 h 1365978"/>
                <a:gd name="connsiteX6" fmla="*/ 227709 w 1951488"/>
                <a:gd name="connsiteY6" fmla="*/ 1365978 h 1365978"/>
                <a:gd name="connsiteX7" fmla="*/ 0 w 1951488"/>
                <a:gd name="connsiteY7" fmla="*/ 1138269 h 1365978"/>
                <a:gd name="connsiteX8" fmla="*/ 0 w 1951488"/>
                <a:gd name="connsiteY8" fmla="*/ 227709 h 136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1488" h="1365978">
                  <a:moveTo>
                    <a:pt x="0" y="227709"/>
                  </a:moveTo>
                  <a:cubicBezTo>
                    <a:pt x="0" y="101949"/>
                    <a:pt x="101949" y="0"/>
                    <a:pt x="227709" y="0"/>
                  </a:cubicBezTo>
                  <a:lnTo>
                    <a:pt x="1723779" y="0"/>
                  </a:lnTo>
                  <a:cubicBezTo>
                    <a:pt x="1849539" y="0"/>
                    <a:pt x="1951488" y="101949"/>
                    <a:pt x="1951488" y="227709"/>
                  </a:cubicBezTo>
                  <a:lnTo>
                    <a:pt x="1951488" y="1138269"/>
                  </a:lnTo>
                  <a:cubicBezTo>
                    <a:pt x="1951488" y="1264029"/>
                    <a:pt x="1849539" y="1365978"/>
                    <a:pt x="1723779" y="1365978"/>
                  </a:cubicBezTo>
                  <a:lnTo>
                    <a:pt x="227709" y="1365978"/>
                  </a:lnTo>
                  <a:cubicBezTo>
                    <a:pt x="101949" y="1365978"/>
                    <a:pt x="0" y="1264029"/>
                    <a:pt x="0" y="1138269"/>
                  </a:cubicBezTo>
                  <a:lnTo>
                    <a:pt x="0" y="227709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4324" tIns="154324" rIns="154324" bIns="15432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kern="1200" dirty="0">
                  <a:solidFill>
                    <a:schemeClr val="bg1"/>
                  </a:solidFill>
                </a:rPr>
                <a:t>機關承辦人</a:t>
              </a: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12492B1D-AD1A-40DD-9B9D-AE73E8A92770}"/>
                </a:ext>
              </a:extLst>
            </p:cNvPr>
            <p:cNvSpPr txBox="1"/>
            <p:nvPr/>
          </p:nvSpPr>
          <p:spPr>
            <a:xfrm>
              <a:off x="5009676" y="5061968"/>
              <a:ext cx="371475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/>
                <a:t>取得機關管理者權限</a:t>
              </a:r>
              <a:endParaRPr lang="en-US" altLang="zh-TW" sz="1600" dirty="0"/>
            </a:p>
            <a:p>
              <a:r>
                <a:rPr lang="zh-TW" altLang="en-US" sz="1600" dirty="0"/>
                <a:t>  </a:t>
              </a:r>
              <a:r>
                <a:rPr lang="en-US" altLang="zh-TW" sz="1600" dirty="0"/>
                <a:t>-</a:t>
              </a:r>
              <a:r>
                <a:rPr lang="zh-TW" altLang="en-US" sz="1600" dirty="0"/>
                <a:t>部屬機關設定和資料</a:t>
              </a:r>
            </a:p>
            <a:p>
              <a:r>
                <a:rPr lang="zh-TW" altLang="en-US" sz="1600" dirty="0"/>
                <a:t>  </a:t>
              </a:r>
              <a:r>
                <a:rPr lang="en-US" altLang="zh-TW" sz="1600" dirty="0"/>
                <a:t>-</a:t>
              </a:r>
              <a:r>
                <a:rPr lang="zh-TW" altLang="en-US" sz="1600" dirty="0"/>
                <a:t>授權自己機關的管理者權限</a:t>
              </a:r>
              <a:endParaRPr lang="en-US" altLang="zh-TW" sz="1600" dirty="0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B5EBB35F-7D3C-4F74-B355-B74E3044500A}"/>
              </a:ext>
            </a:extLst>
          </p:cNvPr>
          <p:cNvSpPr/>
          <p:nvPr/>
        </p:nvSpPr>
        <p:spPr bwMode="auto">
          <a:xfrm>
            <a:off x="457200" y="1972361"/>
            <a:ext cx="7781926" cy="3753724"/>
          </a:xfrm>
          <a:prstGeom prst="rect">
            <a:avLst/>
          </a:prstGeom>
          <a:noFill/>
          <a:ln w="28575" cap="flat" cmpd="sng" algn="ctr">
            <a:solidFill>
              <a:srgbClr val="F2495C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箭號: 上彎 19">
            <a:extLst>
              <a:ext uri="{FF2B5EF4-FFF2-40B4-BE49-F238E27FC236}">
                <a16:creationId xmlns:a16="http://schemas.microsoft.com/office/drawing/2014/main" id="{A3C9C41D-36B3-4007-965F-B83C8C685C22}"/>
              </a:ext>
            </a:extLst>
          </p:cNvPr>
          <p:cNvSpPr/>
          <p:nvPr/>
        </p:nvSpPr>
        <p:spPr>
          <a:xfrm rot="10800000" flipV="1">
            <a:off x="642167" y="3173310"/>
            <a:ext cx="1543598" cy="1077218"/>
          </a:xfrm>
          <a:prstGeom prst="bentUpArrow">
            <a:avLst>
              <a:gd name="adj1" fmla="val 20969"/>
              <a:gd name="adj2" fmla="val 21448"/>
              <a:gd name="adj3" fmla="val 38880"/>
            </a:avLst>
          </a:pr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67016CBA-E047-4886-9429-65842E1D328C}"/>
              </a:ext>
            </a:extLst>
          </p:cNvPr>
          <p:cNvSpPr txBox="1"/>
          <p:nvPr/>
        </p:nvSpPr>
        <p:spPr>
          <a:xfrm>
            <a:off x="2185765" y="2097498"/>
            <a:ext cx="4816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漫遊中心管理者權限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dirty="0"/>
              <a:t>-</a:t>
            </a:r>
            <a:r>
              <a:rPr lang="zh-TW" altLang="en-US" sz="1600" dirty="0"/>
              <a:t>新增機關資料庫權限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dirty="0"/>
              <a:t>-</a:t>
            </a:r>
            <a:r>
              <a:rPr lang="zh-TW" altLang="en-US" sz="1600" dirty="0"/>
              <a:t>授權其他機關機關管理者權限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dirty="0"/>
              <a:t>-</a:t>
            </a:r>
            <a:r>
              <a:rPr lang="zh-TW" altLang="en-US" sz="1600" b="1" u="sng" dirty="0">
                <a:solidFill>
                  <a:srgbClr val="7030A0"/>
                </a:solidFill>
              </a:rPr>
              <a:t>單位機關</a:t>
            </a:r>
            <a:r>
              <a:rPr lang="zh-TW" altLang="en-US" sz="1600" dirty="0"/>
              <a:t>授權給</a:t>
            </a:r>
            <a:r>
              <a:rPr lang="zh-TW" altLang="en-US" sz="1600" b="1" u="sng" dirty="0">
                <a:solidFill>
                  <a:srgbClr val="0070C0"/>
                </a:solidFill>
              </a:rPr>
              <a:t>漫遊中心</a:t>
            </a:r>
            <a:r>
              <a:rPr lang="zh-TW" altLang="en-US" sz="1600" dirty="0"/>
              <a:t>機關管理者權限</a:t>
            </a:r>
            <a:endParaRPr lang="zh-TW" altLang="en-US" dirty="0"/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84531E10-0E44-4C23-ACBD-A5C2EE7BB88A}"/>
              </a:ext>
            </a:extLst>
          </p:cNvPr>
          <p:cNvGrpSpPr/>
          <p:nvPr/>
        </p:nvGrpSpPr>
        <p:grpSpPr>
          <a:xfrm>
            <a:off x="1261838" y="3207388"/>
            <a:ext cx="6231754" cy="1249139"/>
            <a:chOff x="1261838" y="3207388"/>
            <a:chExt cx="6231754" cy="1249139"/>
          </a:xfrm>
        </p:grpSpPr>
        <p:sp>
          <p:nvSpPr>
            <p:cNvPr id="24" name="箭號: 上彎 23">
              <a:extLst>
                <a:ext uri="{FF2B5EF4-FFF2-40B4-BE49-F238E27FC236}">
                  <a16:creationId xmlns:a16="http://schemas.microsoft.com/office/drawing/2014/main" id="{9F729EC9-6A65-4ABA-B617-6B42E0E5366D}"/>
                </a:ext>
              </a:extLst>
            </p:cNvPr>
            <p:cNvSpPr/>
            <p:nvPr/>
          </p:nvSpPr>
          <p:spPr>
            <a:xfrm rot="5400000">
              <a:off x="1424462" y="3044764"/>
              <a:ext cx="640712" cy="965960"/>
            </a:xfrm>
            <a:prstGeom prst="bentUpArrow">
              <a:avLst>
                <a:gd name="adj1" fmla="val 32840"/>
                <a:gd name="adj2" fmla="val 25000"/>
                <a:gd name="adj3" fmla="val 3578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5" name="手繪多邊形: 圖案 24">
              <a:extLst>
                <a:ext uri="{FF2B5EF4-FFF2-40B4-BE49-F238E27FC236}">
                  <a16:creationId xmlns:a16="http://schemas.microsoft.com/office/drawing/2014/main" id="{C263B147-F91C-48A3-A0C3-4ED8826AFD69}"/>
                </a:ext>
              </a:extLst>
            </p:cNvPr>
            <p:cNvSpPr/>
            <p:nvPr/>
          </p:nvSpPr>
          <p:spPr>
            <a:xfrm>
              <a:off x="2224210" y="3376527"/>
              <a:ext cx="1585631" cy="1080000"/>
            </a:xfrm>
            <a:custGeom>
              <a:avLst/>
              <a:gdLst>
                <a:gd name="connsiteX0" fmla="*/ 0 w 1951488"/>
                <a:gd name="connsiteY0" fmla="*/ 227709 h 1365978"/>
                <a:gd name="connsiteX1" fmla="*/ 227709 w 1951488"/>
                <a:gd name="connsiteY1" fmla="*/ 0 h 1365978"/>
                <a:gd name="connsiteX2" fmla="*/ 1723779 w 1951488"/>
                <a:gd name="connsiteY2" fmla="*/ 0 h 1365978"/>
                <a:gd name="connsiteX3" fmla="*/ 1951488 w 1951488"/>
                <a:gd name="connsiteY3" fmla="*/ 227709 h 1365978"/>
                <a:gd name="connsiteX4" fmla="*/ 1951488 w 1951488"/>
                <a:gd name="connsiteY4" fmla="*/ 1138269 h 1365978"/>
                <a:gd name="connsiteX5" fmla="*/ 1723779 w 1951488"/>
                <a:gd name="connsiteY5" fmla="*/ 1365978 h 1365978"/>
                <a:gd name="connsiteX6" fmla="*/ 227709 w 1951488"/>
                <a:gd name="connsiteY6" fmla="*/ 1365978 h 1365978"/>
                <a:gd name="connsiteX7" fmla="*/ 0 w 1951488"/>
                <a:gd name="connsiteY7" fmla="*/ 1138269 h 1365978"/>
                <a:gd name="connsiteX8" fmla="*/ 0 w 1951488"/>
                <a:gd name="connsiteY8" fmla="*/ 227709 h 136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1488" h="1365978">
                  <a:moveTo>
                    <a:pt x="0" y="227709"/>
                  </a:moveTo>
                  <a:cubicBezTo>
                    <a:pt x="0" y="101949"/>
                    <a:pt x="101949" y="0"/>
                    <a:pt x="227709" y="0"/>
                  </a:cubicBezTo>
                  <a:lnTo>
                    <a:pt x="1723779" y="0"/>
                  </a:lnTo>
                  <a:cubicBezTo>
                    <a:pt x="1849539" y="0"/>
                    <a:pt x="1951488" y="101949"/>
                    <a:pt x="1951488" y="227709"/>
                  </a:cubicBezTo>
                  <a:lnTo>
                    <a:pt x="1951488" y="1138269"/>
                  </a:lnTo>
                  <a:cubicBezTo>
                    <a:pt x="1951488" y="1264029"/>
                    <a:pt x="1849539" y="1365978"/>
                    <a:pt x="1723779" y="1365978"/>
                  </a:cubicBezTo>
                  <a:lnTo>
                    <a:pt x="227709" y="1365978"/>
                  </a:lnTo>
                  <a:cubicBezTo>
                    <a:pt x="101949" y="1365978"/>
                    <a:pt x="0" y="1264029"/>
                    <a:pt x="0" y="1138269"/>
                  </a:cubicBezTo>
                  <a:lnTo>
                    <a:pt x="0" y="227709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4324" tIns="154324" rIns="154324" bIns="154324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TW" altLang="en-US" kern="1200" dirty="0"/>
                <a:t>機關管理者</a:t>
              </a:r>
            </a:p>
          </p:txBody>
        </p: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694D08BE-0C7F-40C5-A4F1-3543AABCBBCD}"/>
                </a:ext>
              </a:extLst>
            </p:cNvPr>
            <p:cNvSpPr txBox="1"/>
            <p:nvPr/>
          </p:nvSpPr>
          <p:spPr>
            <a:xfrm>
              <a:off x="3778842" y="3460642"/>
              <a:ext cx="371475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/>
                <a:t>取得機關管理者權限</a:t>
              </a:r>
              <a:endParaRPr lang="en-US" altLang="zh-TW" sz="1600" dirty="0"/>
            </a:p>
            <a:p>
              <a:r>
                <a:rPr lang="zh-TW" altLang="en-US" sz="1600" dirty="0"/>
                <a:t>  </a:t>
              </a:r>
              <a:r>
                <a:rPr lang="en-US" altLang="zh-TW" sz="1600" dirty="0"/>
                <a:t>-</a:t>
              </a:r>
              <a:r>
                <a:rPr lang="zh-TW" altLang="en-US" sz="1600" dirty="0"/>
                <a:t>部屬機關設定和資料</a:t>
              </a:r>
              <a:endParaRPr lang="en-US" altLang="zh-TW" sz="1600" dirty="0"/>
            </a:p>
            <a:p>
              <a:r>
                <a:rPr lang="zh-TW" altLang="en-US" sz="1600" dirty="0"/>
                <a:t>  </a:t>
              </a:r>
              <a:r>
                <a:rPr lang="en-US" altLang="zh-TW" sz="1600" dirty="0"/>
                <a:t>-</a:t>
              </a:r>
              <a:r>
                <a:rPr lang="zh-TW" altLang="en-US" sz="1600" dirty="0"/>
                <a:t>授權自己機關的管理者權限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5587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說明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8639944" y="6537325"/>
            <a:ext cx="504056" cy="320675"/>
          </a:xfrm>
        </p:spPr>
        <p:txBody>
          <a:bodyPr/>
          <a:lstStyle/>
          <a:p>
            <a:fld id="{A769D550-E614-45A8-86A6-04542860B1F7}" type="slidenum">
              <a:rPr lang="zh-TW" altLang="en-US" smtClean="0"/>
              <a:pPr/>
              <a:t>8</a:t>
            </a:fld>
            <a:endParaRPr lang="en-US" altLang="zh-TW" dirty="0"/>
          </a:p>
        </p:txBody>
      </p:sp>
      <p:sp>
        <p:nvSpPr>
          <p:cNvPr id="27" name="內容版面配置區 3">
            <a:extLst>
              <a:ext uri="{FF2B5EF4-FFF2-40B4-BE49-F238E27FC236}">
                <a16:creationId xmlns:a16="http://schemas.microsoft.com/office/drawing/2014/main" id="{3F0A5CDE-B739-4E9C-8720-5E0420702AAD}"/>
              </a:ext>
            </a:extLst>
          </p:cNvPr>
          <p:cNvSpPr txBox="1">
            <a:spLocks/>
          </p:cNvSpPr>
          <p:nvPr/>
        </p:nvSpPr>
        <p:spPr bwMode="gray">
          <a:xfrm>
            <a:off x="107504" y="914680"/>
            <a:ext cx="8928992" cy="230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zh-TW" sz="2000" kern="0" dirty="0"/>
          </a:p>
          <a:p>
            <a:pPr marL="0" indent="0">
              <a:buNone/>
            </a:pPr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pPr lvl="1"/>
            <a:endParaRPr lang="en-US" altLang="zh-TW" sz="2400" kern="0" dirty="0"/>
          </a:p>
          <a:p>
            <a:pPr lvl="2"/>
            <a:endParaRPr lang="en-US" altLang="zh-TW" kern="0" dirty="0"/>
          </a:p>
          <a:p>
            <a:pPr marL="914400" lvl="2" indent="0">
              <a:buNone/>
            </a:pPr>
            <a:endParaRPr lang="en-US" altLang="zh-TW" kern="0" dirty="0"/>
          </a:p>
          <a:p>
            <a:pPr lvl="2"/>
            <a:endParaRPr lang="en-US" altLang="zh-TW" kern="0" dirty="0"/>
          </a:p>
          <a:p>
            <a:pPr lvl="2"/>
            <a:endParaRPr lang="en-US" altLang="zh-TW" kern="0" dirty="0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D3B67D90-57D6-40E9-8D41-0C614C244E93}"/>
              </a:ext>
            </a:extLst>
          </p:cNvPr>
          <p:cNvSpPr/>
          <p:nvPr/>
        </p:nvSpPr>
        <p:spPr>
          <a:xfrm>
            <a:off x="581429" y="2097498"/>
            <a:ext cx="1585631" cy="1080000"/>
          </a:xfrm>
          <a:custGeom>
            <a:avLst/>
            <a:gdLst>
              <a:gd name="connsiteX0" fmla="*/ 0 w 1951488"/>
              <a:gd name="connsiteY0" fmla="*/ 227709 h 1365978"/>
              <a:gd name="connsiteX1" fmla="*/ 227709 w 1951488"/>
              <a:gd name="connsiteY1" fmla="*/ 0 h 1365978"/>
              <a:gd name="connsiteX2" fmla="*/ 1723779 w 1951488"/>
              <a:gd name="connsiteY2" fmla="*/ 0 h 1365978"/>
              <a:gd name="connsiteX3" fmla="*/ 1951488 w 1951488"/>
              <a:gd name="connsiteY3" fmla="*/ 227709 h 1365978"/>
              <a:gd name="connsiteX4" fmla="*/ 1951488 w 1951488"/>
              <a:gd name="connsiteY4" fmla="*/ 1138269 h 1365978"/>
              <a:gd name="connsiteX5" fmla="*/ 1723779 w 1951488"/>
              <a:gd name="connsiteY5" fmla="*/ 1365978 h 1365978"/>
              <a:gd name="connsiteX6" fmla="*/ 227709 w 1951488"/>
              <a:gd name="connsiteY6" fmla="*/ 1365978 h 1365978"/>
              <a:gd name="connsiteX7" fmla="*/ 0 w 1951488"/>
              <a:gd name="connsiteY7" fmla="*/ 1138269 h 1365978"/>
              <a:gd name="connsiteX8" fmla="*/ 0 w 1951488"/>
              <a:gd name="connsiteY8" fmla="*/ 227709 h 136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1488" h="1365978">
                <a:moveTo>
                  <a:pt x="0" y="227709"/>
                </a:moveTo>
                <a:cubicBezTo>
                  <a:pt x="0" y="101949"/>
                  <a:pt x="101949" y="0"/>
                  <a:pt x="227709" y="0"/>
                </a:cubicBezTo>
                <a:lnTo>
                  <a:pt x="1723779" y="0"/>
                </a:lnTo>
                <a:cubicBezTo>
                  <a:pt x="1849539" y="0"/>
                  <a:pt x="1951488" y="101949"/>
                  <a:pt x="1951488" y="227709"/>
                </a:cubicBezTo>
                <a:lnTo>
                  <a:pt x="1951488" y="1138269"/>
                </a:lnTo>
                <a:cubicBezTo>
                  <a:pt x="1951488" y="1264029"/>
                  <a:pt x="1849539" y="1365978"/>
                  <a:pt x="1723779" y="1365978"/>
                </a:cubicBezTo>
                <a:lnTo>
                  <a:pt x="227709" y="1365978"/>
                </a:lnTo>
                <a:cubicBezTo>
                  <a:pt x="101949" y="1365978"/>
                  <a:pt x="0" y="1264029"/>
                  <a:pt x="0" y="1138269"/>
                </a:cubicBezTo>
                <a:lnTo>
                  <a:pt x="0" y="227709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324" tIns="154324" rIns="154324" bIns="154324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kern="1200" dirty="0" err="1"/>
              <a:t>TANet</a:t>
            </a:r>
            <a:r>
              <a:rPr lang="zh-TW" altLang="en-US" kern="1200" dirty="0"/>
              <a:t>無線網路</a:t>
            </a:r>
            <a:r>
              <a:rPr lang="zh-TW" altLang="en-US" dirty="0"/>
              <a:t>交換</a:t>
            </a:r>
            <a:r>
              <a:rPr lang="zh-TW" altLang="en-US" kern="1200" dirty="0"/>
              <a:t>中心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B649A82-38AB-498E-B3C1-89AB7B80D13E}"/>
              </a:ext>
            </a:extLst>
          </p:cNvPr>
          <p:cNvSpPr/>
          <p:nvPr/>
        </p:nvSpPr>
        <p:spPr>
          <a:xfrm>
            <a:off x="2600336" y="1972360"/>
            <a:ext cx="1284490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5FBE591-03CD-4E46-B0C8-BD9ECD572F30}"/>
              </a:ext>
            </a:extLst>
          </p:cNvPr>
          <p:cNvSpPr/>
          <p:nvPr/>
        </p:nvSpPr>
        <p:spPr>
          <a:xfrm>
            <a:off x="4118549" y="3506805"/>
            <a:ext cx="1419326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FC27280-8ED0-410E-9393-856D163E6584}"/>
              </a:ext>
            </a:extLst>
          </p:cNvPr>
          <p:cNvSpPr txBox="1"/>
          <p:nvPr/>
        </p:nvSpPr>
        <p:spPr>
          <a:xfrm>
            <a:off x="2185765" y="2097498"/>
            <a:ext cx="4816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/>
              <a:t>漫遊中心管理者權限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dirty="0"/>
              <a:t>-</a:t>
            </a:r>
            <a:r>
              <a:rPr lang="zh-TW" altLang="en-US" sz="1600" dirty="0"/>
              <a:t>新增機關資料庫權限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dirty="0"/>
              <a:t>-</a:t>
            </a:r>
            <a:r>
              <a:rPr lang="zh-TW" altLang="en-US" sz="1600" dirty="0"/>
              <a:t>授權其他機關機關管理者權限</a:t>
            </a:r>
            <a:endParaRPr lang="en-US" altLang="zh-TW" sz="1600" dirty="0"/>
          </a:p>
          <a:p>
            <a:r>
              <a:rPr lang="zh-TW" altLang="en-US" sz="1600" dirty="0"/>
              <a:t>  </a:t>
            </a:r>
            <a:r>
              <a:rPr lang="en-US" altLang="zh-TW" sz="1600" dirty="0"/>
              <a:t>-</a:t>
            </a:r>
            <a:r>
              <a:rPr lang="zh-TW" altLang="en-US" sz="1600" b="1" u="sng" dirty="0">
                <a:solidFill>
                  <a:srgbClr val="0070C0"/>
                </a:solidFill>
              </a:rPr>
              <a:t>漫遊中心</a:t>
            </a:r>
            <a:r>
              <a:rPr lang="zh-TW" altLang="en-US" sz="1600" dirty="0"/>
              <a:t>授權給</a:t>
            </a:r>
            <a:r>
              <a:rPr lang="zh-TW" altLang="en-US" sz="1600" b="1" u="sng" dirty="0">
                <a:solidFill>
                  <a:srgbClr val="0070C0"/>
                </a:solidFill>
              </a:rPr>
              <a:t>漫遊中心</a:t>
            </a:r>
            <a:r>
              <a:rPr lang="zh-TW" altLang="en-US" sz="1600" dirty="0"/>
              <a:t>機關管理者權限</a:t>
            </a:r>
            <a:endParaRPr lang="zh-TW" altLang="en-US" dirty="0"/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092E6629-7DA0-47C2-BB82-27B35A0AB9DC}"/>
              </a:ext>
            </a:extLst>
          </p:cNvPr>
          <p:cNvGrpSpPr/>
          <p:nvPr/>
        </p:nvGrpSpPr>
        <p:grpSpPr>
          <a:xfrm>
            <a:off x="738065" y="3177498"/>
            <a:ext cx="1272358" cy="1080000"/>
            <a:chOff x="738065" y="3177498"/>
            <a:chExt cx="1272358" cy="1080000"/>
          </a:xfrm>
        </p:grpSpPr>
        <p:sp>
          <p:nvSpPr>
            <p:cNvPr id="20" name="箭號: 上彎 19">
              <a:extLst>
                <a:ext uri="{FF2B5EF4-FFF2-40B4-BE49-F238E27FC236}">
                  <a16:creationId xmlns:a16="http://schemas.microsoft.com/office/drawing/2014/main" id="{09773273-DA85-4B2E-96CC-682A1BDD256F}"/>
                </a:ext>
              </a:extLst>
            </p:cNvPr>
            <p:cNvSpPr/>
            <p:nvPr/>
          </p:nvSpPr>
          <p:spPr>
            <a:xfrm rot="10800000" flipV="1">
              <a:off x="738065" y="3177498"/>
              <a:ext cx="1272358" cy="1080000"/>
            </a:xfrm>
            <a:prstGeom prst="bentUpArrow">
              <a:avLst>
                <a:gd name="adj1" fmla="val 20969"/>
                <a:gd name="adj2" fmla="val 21448"/>
                <a:gd name="adj3" fmla="val 3888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350DAE5-CE81-4EC4-B99F-5E9AAC0E39AE}"/>
                </a:ext>
              </a:extLst>
            </p:cNvPr>
            <p:cNvSpPr/>
            <p:nvPr/>
          </p:nvSpPr>
          <p:spPr bwMode="auto">
            <a:xfrm>
              <a:off x="1797257" y="3275201"/>
              <a:ext cx="200673" cy="962025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4" name="內容版面配置區 3">
            <a:extLst>
              <a:ext uri="{FF2B5EF4-FFF2-40B4-BE49-F238E27FC236}">
                <a16:creationId xmlns:a16="http://schemas.microsoft.com/office/drawing/2014/main" id="{708044A6-8A81-428C-9366-4B1D117AA501}"/>
              </a:ext>
            </a:extLst>
          </p:cNvPr>
          <p:cNvSpPr txBox="1">
            <a:spLocks/>
          </p:cNvSpPr>
          <p:nvPr/>
        </p:nvSpPr>
        <p:spPr bwMode="gray">
          <a:xfrm>
            <a:off x="107503" y="914680"/>
            <a:ext cx="8928992" cy="133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zh-TW" altLang="en-US" b="1" dirty="0"/>
              <a:t>加入 </a:t>
            </a:r>
            <a:r>
              <a:rPr lang="en-US" altLang="zh-TW" b="1" dirty="0" err="1"/>
              <a:t>geteduroam</a:t>
            </a:r>
            <a:r>
              <a:rPr lang="en-US" altLang="zh-TW" b="1" dirty="0"/>
              <a:t> </a:t>
            </a:r>
            <a:r>
              <a:rPr lang="zh-TW" altLang="en-US" b="1" dirty="0"/>
              <a:t>標準流程說明</a:t>
            </a:r>
            <a:endParaRPr lang="en-US" altLang="zh-TW" dirty="0">
              <a:latin typeface="微軟正黑體"/>
              <a:ea typeface="微軟正黑體"/>
            </a:endParaRPr>
          </a:p>
          <a:p>
            <a:pPr lvl="2"/>
            <a:r>
              <a:rPr lang="zh-TW" altLang="en-US" b="1" kern="0" dirty="0">
                <a:latin typeface="微軟正黑體"/>
                <a:ea typeface="微軟正黑體"/>
              </a:rPr>
              <a:t>方案三、漫遊中心授權給漫遊中心設定權限</a:t>
            </a:r>
          </a:p>
          <a:p>
            <a:pPr lvl="3"/>
            <a:r>
              <a:rPr lang="en-US" altLang="zh-TW" kern="0" dirty="0">
                <a:latin typeface="微軟正黑體"/>
                <a:ea typeface="微軟正黑體"/>
              </a:rPr>
              <a:t>(</a:t>
            </a:r>
            <a:r>
              <a:rPr lang="zh-TW" altLang="en-US" kern="0" dirty="0">
                <a:latin typeface="微軟正黑體"/>
                <a:ea typeface="微軟正黑體"/>
              </a:rPr>
              <a:t>由</a:t>
            </a:r>
            <a:r>
              <a:rPr lang="zh-TW" altLang="en-US" b="1" kern="0" dirty="0">
                <a:solidFill>
                  <a:srgbClr val="0070C0"/>
                </a:solidFill>
                <a:latin typeface="微軟正黑體"/>
                <a:ea typeface="微軟正黑體"/>
              </a:rPr>
              <a:t>漫遊中心</a:t>
            </a:r>
            <a:r>
              <a:rPr lang="zh-TW" altLang="en-US" kern="0" dirty="0">
                <a:latin typeface="微軟正黑體"/>
                <a:ea typeface="微軟正黑體"/>
              </a:rPr>
              <a:t>設定和管理</a:t>
            </a:r>
            <a:r>
              <a:rPr lang="en-US" altLang="zh-TW" kern="0" dirty="0">
                <a:latin typeface="微軟正黑體"/>
                <a:ea typeface="微軟正黑體"/>
              </a:rPr>
              <a:t>)</a:t>
            </a:r>
          </a:p>
          <a:p>
            <a:pPr marL="457200" lvl="1" indent="0">
              <a:buNone/>
            </a:pPr>
            <a:endParaRPr lang="en-US" altLang="zh-TW" kern="0" dirty="0">
              <a:latin typeface="微軟正黑體"/>
              <a:ea typeface="微軟正黑體"/>
            </a:endParaRPr>
          </a:p>
          <a:p>
            <a:pPr lvl="1"/>
            <a:endParaRPr lang="en-US" altLang="zh-TW" sz="1600" kern="0" dirty="0">
              <a:latin typeface="微軟正黑體"/>
              <a:ea typeface="微軟正黑體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577ED38-9C9B-4DF8-A425-94A5F044F5D2}"/>
              </a:ext>
            </a:extLst>
          </p:cNvPr>
          <p:cNvSpPr/>
          <p:nvPr/>
        </p:nvSpPr>
        <p:spPr bwMode="auto">
          <a:xfrm>
            <a:off x="457200" y="1972361"/>
            <a:ext cx="7781926" cy="2399614"/>
          </a:xfrm>
          <a:prstGeom prst="rect">
            <a:avLst/>
          </a:prstGeom>
          <a:noFill/>
          <a:ln w="28575" cap="flat" cmpd="sng" algn="ctr">
            <a:solidFill>
              <a:srgbClr val="F2495C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50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說明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8639944" y="6537325"/>
            <a:ext cx="504056" cy="320675"/>
          </a:xfrm>
        </p:spPr>
        <p:txBody>
          <a:bodyPr/>
          <a:lstStyle/>
          <a:p>
            <a:fld id="{A769D550-E614-45A8-86A6-04542860B1F7}" type="slidenum">
              <a:rPr lang="zh-TW" altLang="en-US" smtClean="0"/>
              <a:pPr/>
              <a:t>9</a:t>
            </a:fld>
            <a:endParaRPr lang="en-US" altLang="zh-TW" dirty="0"/>
          </a:p>
        </p:txBody>
      </p:sp>
      <p:sp>
        <p:nvSpPr>
          <p:cNvPr id="27" name="內容版面配置區 3">
            <a:extLst>
              <a:ext uri="{FF2B5EF4-FFF2-40B4-BE49-F238E27FC236}">
                <a16:creationId xmlns:a16="http://schemas.microsoft.com/office/drawing/2014/main" id="{3F0A5CDE-B739-4E9C-8720-5E0420702AAD}"/>
              </a:ext>
            </a:extLst>
          </p:cNvPr>
          <p:cNvSpPr txBox="1">
            <a:spLocks/>
          </p:cNvSpPr>
          <p:nvPr/>
        </p:nvSpPr>
        <p:spPr bwMode="gray">
          <a:xfrm>
            <a:off x="107504" y="914680"/>
            <a:ext cx="8928992" cy="230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zh-TW" sz="2000" kern="0" dirty="0"/>
          </a:p>
          <a:p>
            <a:pPr marL="0" indent="0">
              <a:buNone/>
            </a:pPr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pPr lvl="1"/>
            <a:endParaRPr lang="en-US" altLang="zh-TW" sz="2400" kern="0" dirty="0"/>
          </a:p>
          <a:p>
            <a:pPr lvl="2"/>
            <a:endParaRPr lang="en-US" altLang="zh-TW" kern="0" dirty="0"/>
          </a:p>
          <a:p>
            <a:pPr marL="914400" lvl="2" indent="0">
              <a:buNone/>
            </a:pPr>
            <a:endParaRPr lang="en-US" altLang="zh-TW" kern="0" dirty="0"/>
          </a:p>
          <a:p>
            <a:pPr lvl="2"/>
            <a:endParaRPr lang="en-US" altLang="zh-TW" kern="0" dirty="0"/>
          </a:p>
          <a:p>
            <a:pPr lvl="2"/>
            <a:endParaRPr lang="en-US" altLang="zh-TW" kern="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B649A82-38AB-498E-B3C1-89AB7B80D13E}"/>
              </a:ext>
            </a:extLst>
          </p:cNvPr>
          <p:cNvSpPr/>
          <p:nvPr/>
        </p:nvSpPr>
        <p:spPr>
          <a:xfrm>
            <a:off x="2600336" y="1972360"/>
            <a:ext cx="1284490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5FBE591-03CD-4E46-B0C8-BD9ECD572F30}"/>
              </a:ext>
            </a:extLst>
          </p:cNvPr>
          <p:cNvSpPr/>
          <p:nvPr/>
        </p:nvSpPr>
        <p:spPr>
          <a:xfrm>
            <a:off x="4118549" y="3506805"/>
            <a:ext cx="1419326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4" name="內容版面配置區 3">
            <a:extLst>
              <a:ext uri="{FF2B5EF4-FFF2-40B4-BE49-F238E27FC236}">
                <a16:creationId xmlns:a16="http://schemas.microsoft.com/office/drawing/2014/main" id="{708044A6-8A81-428C-9366-4B1D117AA501}"/>
              </a:ext>
            </a:extLst>
          </p:cNvPr>
          <p:cNvSpPr txBox="1">
            <a:spLocks/>
          </p:cNvSpPr>
          <p:nvPr/>
        </p:nvSpPr>
        <p:spPr bwMode="gray">
          <a:xfrm>
            <a:off x="107503" y="914680"/>
            <a:ext cx="8928992" cy="9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endParaRPr lang="en-US" altLang="zh-TW" dirty="0">
              <a:latin typeface="微軟正黑體"/>
              <a:ea typeface="微軟正黑體"/>
            </a:endParaRPr>
          </a:p>
          <a:p>
            <a:pPr lvl="1"/>
            <a:r>
              <a:rPr lang="zh-TW" altLang="en-US" b="1" kern="0" dirty="0">
                <a:latin typeface="微軟正黑體"/>
                <a:ea typeface="微軟正黑體"/>
              </a:rPr>
              <a:t>加入 </a:t>
            </a:r>
            <a:r>
              <a:rPr lang="en-US" altLang="zh-TW" b="1" kern="0" dirty="0" err="1">
                <a:latin typeface="微軟正黑體"/>
                <a:ea typeface="微軟正黑體"/>
              </a:rPr>
              <a:t>geteduroam</a:t>
            </a:r>
            <a:r>
              <a:rPr lang="en-US" altLang="zh-TW" b="1" kern="0" dirty="0">
                <a:latin typeface="微軟正黑體"/>
                <a:ea typeface="微軟正黑體"/>
              </a:rPr>
              <a:t> </a:t>
            </a:r>
            <a:r>
              <a:rPr lang="zh-TW" altLang="en-US" b="1" kern="0" dirty="0">
                <a:latin typeface="微軟正黑體"/>
                <a:ea typeface="微軟正黑體"/>
              </a:rPr>
              <a:t>說明</a:t>
            </a:r>
            <a:endParaRPr lang="en-US" altLang="zh-TW" b="1" kern="0" dirty="0">
              <a:latin typeface="微軟正黑體"/>
              <a:ea typeface="微軟正黑體"/>
            </a:endParaRPr>
          </a:p>
          <a:p>
            <a:pPr lvl="1"/>
            <a:endParaRPr lang="en-US" altLang="zh-TW" sz="1600" kern="0" dirty="0">
              <a:latin typeface="微軟正黑體"/>
              <a:ea typeface="微軟正黑體"/>
            </a:endParaRP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DA2D0664-F75C-4D06-BAAC-55BD568F8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210354"/>
              </p:ext>
            </p:extLst>
          </p:nvPr>
        </p:nvGraphicFramePr>
        <p:xfrm>
          <a:off x="252412" y="2121713"/>
          <a:ext cx="8639174" cy="3555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553">
                  <a:extLst>
                    <a:ext uri="{9D8B030D-6E8A-4147-A177-3AD203B41FA5}">
                      <a16:colId xmlns:a16="http://schemas.microsoft.com/office/drawing/2014/main" val="3382455322"/>
                    </a:ext>
                  </a:extLst>
                </a:gridCol>
                <a:gridCol w="1480849">
                  <a:extLst>
                    <a:ext uri="{9D8B030D-6E8A-4147-A177-3AD203B41FA5}">
                      <a16:colId xmlns:a16="http://schemas.microsoft.com/office/drawing/2014/main" val="2091034043"/>
                    </a:ext>
                  </a:extLst>
                </a:gridCol>
                <a:gridCol w="2294394">
                  <a:extLst>
                    <a:ext uri="{9D8B030D-6E8A-4147-A177-3AD203B41FA5}">
                      <a16:colId xmlns:a16="http://schemas.microsoft.com/office/drawing/2014/main" val="976200655"/>
                    </a:ext>
                  </a:extLst>
                </a:gridCol>
                <a:gridCol w="1540692">
                  <a:extLst>
                    <a:ext uri="{9D8B030D-6E8A-4147-A177-3AD203B41FA5}">
                      <a16:colId xmlns:a16="http://schemas.microsoft.com/office/drawing/2014/main" val="2048108110"/>
                    </a:ext>
                  </a:extLst>
                </a:gridCol>
                <a:gridCol w="2452686">
                  <a:extLst>
                    <a:ext uri="{9D8B030D-6E8A-4147-A177-3AD203B41FA5}">
                      <a16:colId xmlns:a16="http://schemas.microsoft.com/office/drawing/2014/main" val="1438498381"/>
                    </a:ext>
                  </a:extLst>
                </a:gridCol>
              </a:tblGrid>
              <a:tr h="3249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項次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說明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政策導向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/>
                        <a:t>需要資料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備註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5245"/>
                  </a:ext>
                </a:extLst>
              </a:tr>
              <a:tr h="106321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/>
                        <a:t>方案一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/>
                        <a:t>各級連線單位有設定和管理權限</a:t>
                      </a:r>
                      <a:endParaRPr lang="en-US" altLang="zh-TW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/>
                        <a:t>各級大專院校、各級縣市網路中心、各級區域網路中心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TW" altLang="en-US" sz="1400" dirty="0"/>
                        <a:t>伺服器憑證</a:t>
                      </a:r>
                      <a:endParaRPr lang="en-US" altLang="zh-TW" sz="1400" dirty="0"/>
                    </a:p>
                    <a:p>
                      <a:pPr algn="ctr"/>
                      <a:endParaRPr lang="en-US" altLang="zh-TW" sz="1400" dirty="0"/>
                    </a:p>
                    <a:p>
                      <a:pPr algn="ctr"/>
                      <a:r>
                        <a:rPr lang="zh-TW" altLang="en-US" sz="1400" dirty="0"/>
                        <a:t>連線單位</a:t>
                      </a:r>
                      <a:endParaRPr lang="en-US" altLang="zh-TW" sz="1400" dirty="0"/>
                    </a:p>
                    <a:p>
                      <a:pPr algn="ctr"/>
                      <a:r>
                        <a:rPr lang="zh-TW" altLang="en-US" sz="1400" dirty="0"/>
                        <a:t> </a:t>
                      </a:r>
                      <a:r>
                        <a:rPr lang="en-US" altLang="zh-TW" sz="1400" dirty="0"/>
                        <a:t>EAP </a:t>
                      </a:r>
                      <a:r>
                        <a:rPr lang="zh-TW" altLang="en-US" sz="1400" dirty="0"/>
                        <a:t>方式</a:t>
                      </a:r>
                      <a:endParaRPr lang="en-US" altLang="zh-TW" sz="1400" dirty="0"/>
                    </a:p>
                    <a:p>
                      <a:pPr algn="ctr"/>
                      <a:endParaRPr lang="en-US" altLang="zh-TW" sz="1400" dirty="0"/>
                    </a:p>
                    <a:p>
                      <a:pPr algn="ctr"/>
                      <a:r>
                        <a:rPr lang="zh-TW" altLang="en-US" sz="1400" dirty="0"/>
                        <a:t>階段 </a:t>
                      </a:r>
                      <a:r>
                        <a:rPr lang="en-US" altLang="zh-TW" sz="1400" dirty="0"/>
                        <a:t>2 </a:t>
                      </a:r>
                      <a:r>
                        <a:rPr lang="zh-TW" altLang="en-US" sz="1400" dirty="0"/>
                        <a:t>方式</a:t>
                      </a:r>
                      <a:endParaRPr lang="en-US" altLang="zh-TW" sz="14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提供基本可用的</a:t>
                      </a:r>
                      <a:endParaRPr lang="en-US" altLang="zh-TW" dirty="0"/>
                    </a:p>
                    <a:p>
                      <a:pPr algn="ctr"/>
                      <a:r>
                        <a:rPr lang="en-US" altLang="zh-TW" dirty="0" err="1"/>
                        <a:t>geteduroam</a:t>
                      </a:r>
                      <a:endParaRPr lang="en-US" altLang="zh-TW" dirty="0"/>
                    </a:p>
                    <a:p>
                      <a:pPr algn="ctr"/>
                      <a:r>
                        <a:rPr lang="zh-TW" altLang="en-US" dirty="0"/>
                        <a:t>管理版面</a:t>
                      </a:r>
                    </a:p>
                    <a:p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3483841"/>
                  </a:ext>
                </a:extLst>
              </a:tr>
              <a:tr h="1063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/>
                        <a:t>方案二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/>
                        <a:t>各級練線單位和漫遊中心有設定和管理權限</a:t>
                      </a:r>
                      <a:endParaRPr lang="en-US" altLang="zh-TW" sz="1400" dirty="0"/>
                    </a:p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/>
                        <a:t>各級大專院校、各級縣市網路中心、各級區域網路中心</a:t>
                      </a:r>
                    </a:p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2355828"/>
                  </a:ext>
                </a:extLst>
              </a:tr>
              <a:tr h="106321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"/>
                          <a:ea typeface="+mn-ea"/>
                        </a:rPr>
                        <a:t>方案三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/>
                        <a:t>漫遊中心有設定和管理權限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/>
                        <a:t>僅有 </a:t>
                      </a:r>
                      <a:r>
                        <a:rPr lang="en-US" altLang="zh-TW" sz="1400" dirty="0"/>
                        <a:t>SP </a:t>
                      </a:r>
                      <a:r>
                        <a:rPr lang="zh-TW" altLang="en-US" sz="1400" dirty="0"/>
                        <a:t>連線單位</a:t>
                      </a:r>
                      <a:endParaRPr lang="en-US" altLang="zh-TW" sz="1400" dirty="0"/>
                    </a:p>
                    <a:p>
                      <a:pPr algn="ctr"/>
                      <a:r>
                        <a:rPr lang="zh-TW" altLang="en-US" sz="1400" dirty="0"/>
                        <a:t>各級高中職、國立國小國中等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680596"/>
                  </a:ext>
                </a:extLst>
              </a:tr>
            </a:tbl>
          </a:graphicData>
        </a:graphic>
      </p:graphicFrame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703D5D27-1006-4A6F-ADD8-E26A3D6CEC55}"/>
              </a:ext>
            </a:extLst>
          </p:cNvPr>
          <p:cNvSpPr/>
          <p:nvPr/>
        </p:nvSpPr>
        <p:spPr bwMode="auto">
          <a:xfrm>
            <a:off x="252412" y="3548849"/>
            <a:ext cx="4624388" cy="2139833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5A885ED0-2D53-4BA0-B418-7C27CF8217AD}"/>
              </a:ext>
            </a:extLst>
          </p:cNvPr>
          <p:cNvSpPr/>
          <p:nvPr/>
        </p:nvSpPr>
        <p:spPr bwMode="auto">
          <a:xfrm>
            <a:off x="4876800" y="2463664"/>
            <a:ext cx="1581150" cy="3190325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D69D9D63-EE25-461D-8FFB-9EE499911B81}"/>
              </a:ext>
            </a:extLst>
          </p:cNvPr>
          <p:cNvSpPr/>
          <p:nvPr/>
        </p:nvSpPr>
        <p:spPr bwMode="auto">
          <a:xfrm>
            <a:off x="6457950" y="2463664"/>
            <a:ext cx="2433636" cy="3190325"/>
          </a:xfrm>
          <a:prstGeom prst="roundRect">
            <a:avLst>
              <a:gd name="adj" fmla="val 22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圖說文字: 向上箭號 4">
            <a:extLst>
              <a:ext uri="{FF2B5EF4-FFF2-40B4-BE49-F238E27FC236}">
                <a16:creationId xmlns:a16="http://schemas.microsoft.com/office/drawing/2014/main" id="{5BEB4BF7-4A1A-40E4-9528-1708D0FCA008}"/>
              </a:ext>
            </a:extLst>
          </p:cNvPr>
          <p:cNvSpPr/>
          <p:nvPr/>
        </p:nvSpPr>
        <p:spPr bwMode="auto">
          <a:xfrm>
            <a:off x="4591051" y="4965710"/>
            <a:ext cx="2152649" cy="1527170"/>
          </a:xfrm>
          <a:prstGeom prst="upArrowCallout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盡量提供</a:t>
            </a:r>
            <a:endParaRPr kumimoji="0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如無法提供會以</a:t>
            </a:r>
            <a:endParaRPr kumimoji="0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窮舉的方式去偵測</a:t>
            </a:r>
          </a:p>
        </p:txBody>
      </p:sp>
    </p:spTree>
    <p:extLst>
      <p:ext uri="{BB962C8B-B14F-4D97-AF65-F5344CB8AC3E}">
        <p14:creationId xmlns:p14="http://schemas.microsoft.com/office/powerpoint/2010/main" val="38136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 animBg="1"/>
      <p:bldP spid="10" grpId="1" animBg="1"/>
      <p:bldP spid="12" grpId="0" animBg="1"/>
      <p:bldP spid="12" grpId="1" animBg="1"/>
      <p:bldP spid="5" grpId="0" animBg="1"/>
      <p:bldP spid="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說明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8639944" y="6537325"/>
            <a:ext cx="504056" cy="320675"/>
          </a:xfrm>
        </p:spPr>
        <p:txBody>
          <a:bodyPr/>
          <a:lstStyle/>
          <a:p>
            <a:fld id="{A769D550-E614-45A8-86A6-04542860B1F7}" type="slidenum">
              <a:rPr lang="zh-TW" altLang="en-US" smtClean="0"/>
              <a:pPr/>
              <a:t>10</a:t>
            </a:fld>
            <a:endParaRPr lang="en-US" altLang="zh-TW" dirty="0"/>
          </a:p>
        </p:txBody>
      </p:sp>
      <p:sp>
        <p:nvSpPr>
          <p:cNvPr id="27" name="內容版面配置區 3">
            <a:extLst>
              <a:ext uri="{FF2B5EF4-FFF2-40B4-BE49-F238E27FC236}">
                <a16:creationId xmlns:a16="http://schemas.microsoft.com/office/drawing/2014/main" id="{3F0A5CDE-B739-4E9C-8720-5E0420702AAD}"/>
              </a:ext>
            </a:extLst>
          </p:cNvPr>
          <p:cNvSpPr txBox="1">
            <a:spLocks/>
          </p:cNvSpPr>
          <p:nvPr/>
        </p:nvSpPr>
        <p:spPr bwMode="gray">
          <a:xfrm>
            <a:off x="107504" y="914680"/>
            <a:ext cx="8928992" cy="230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altLang="zh-TW" sz="2000" kern="0" dirty="0"/>
          </a:p>
          <a:p>
            <a:pPr marL="0" indent="0">
              <a:buNone/>
            </a:pPr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endParaRPr lang="en-US" altLang="zh-TW" kern="0" dirty="0"/>
          </a:p>
          <a:p>
            <a:pPr lvl="1"/>
            <a:endParaRPr lang="en-US" altLang="zh-TW" sz="2400" kern="0" dirty="0"/>
          </a:p>
          <a:p>
            <a:pPr lvl="2"/>
            <a:endParaRPr lang="en-US" altLang="zh-TW" kern="0" dirty="0"/>
          </a:p>
          <a:p>
            <a:pPr marL="914400" lvl="2" indent="0">
              <a:buNone/>
            </a:pPr>
            <a:endParaRPr lang="en-US" altLang="zh-TW" kern="0" dirty="0"/>
          </a:p>
          <a:p>
            <a:pPr lvl="2"/>
            <a:endParaRPr lang="en-US" altLang="zh-TW" kern="0" dirty="0"/>
          </a:p>
          <a:p>
            <a:pPr lvl="2"/>
            <a:endParaRPr lang="en-US" altLang="zh-TW" kern="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B649A82-38AB-498E-B3C1-89AB7B80D13E}"/>
              </a:ext>
            </a:extLst>
          </p:cNvPr>
          <p:cNvSpPr/>
          <p:nvPr/>
        </p:nvSpPr>
        <p:spPr>
          <a:xfrm>
            <a:off x="2600336" y="1972360"/>
            <a:ext cx="1284490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5FBE591-03CD-4E46-B0C8-BD9ECD572F30}"/>
              </a:ext>
            </a:extLst>
          </p:cNvPr>
          <p:cNvSpPr/>
          <p:nvPr/>
        </p:nvSpPr>
        <p:spPr>
          <a:xfrm>
            <a:off x="4118549" y="3506805"/>
            <a:ext cx="1419326" cy="1104044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14" name="內容版面配置區 3">
            <a:extLst>
              <a:ext uri="{FF2B5EF4-FFF2-40B4-BE49-F238E27FC236}">
                <a16:creationId xmlns:a16="http://schemas.microsoft.com/office/drawing/2014/main" id="{708044A6-8A81-428C-9366-4B1D117AA501}"/>
              </a:ext>
            </a:extLst>
          </p:cNvPr>
          <p:cNvSpPr txBox="1">
            <a:spLocks/>
          </p:cNvSpPr>
          <p:nvPr/>
        </p:nvSpPr>
        <p:spPr bwMode="gray">
          <a:xfrm>
            <a:off x="107503" y="914679"/>
            <a:ext cx="8928992" cy="4028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8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600" baseline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endParaRPr lang="en-US" altLang="zh-TW" dirty="0">
              <a:latin typeface="微軟正黑體"/>
              <a:ea typeface="微軟正黑體"/>
            </a:endParaRPr>
          </a:p>
          <a:p>
            <a:pPr lvl="1"/>
            <a:r>
              <a:rPr lang="zh-TW" altLang="en-US" b="1" kern="0" dirty="0">
                <a:latin typeface="微軟正黑體"/>
                <a:ea typeface="微軟正黑體"/>
              </a:rPr>
              <a:t>如何加入 </a:t>
            </a:r>
            <a:r>
              <a:rPr lang="en-US" altLang="zh-TW" b="1" kern="0" dirty="0" err="1">
                <a:latin typeface="微軟正黑體"/>
                <a:ea typeface="微軟正黑體"/>
              </a:rPr>
              <a:t>geteduroam</a:t>
            </a:r>
            <a:r>
              <a:rPr lang="en-US" altLang="zh-TW" b="1" kern="0" dirty="0">
                <a:latin typeface="微軟正黑體"/>
                <a:ea typeface="微軟正黑體"/>
              </a:rPr>
              <a:t> </a:t>
            </a:r>
            <a:r>
              <a:rPr lang="zh-TW" altLang="en-US" b="1" kern="0" dirty="0">
                <a:latin typeface="微軟正黑體"/>
                <a:ea typeface="微軟正黑體"/>
              </a:rPr>
              <a:t>的工具</a:t>
            </a:r>
            <a:endParaRPr lang="en-US" altLang="zh-TW" b="1" kern="0" dirty="0">
              <a:latin typeface="微軟正黑體"/>
              <a:ea typeface="微軟正黑體"/>
            </a:endParaRPr>
          </a:p>
          <a:p>
            <a:pPr lvl="1"/>
            <a:endParaRPr lang="en-US" altLang="zh-TW" b="1" kern="0" dirty="0">
              <a:latin typeface="微軟正黑體"/>
              <a:ea typeface="微軟正黑體"/>
            </a:endParaRPr>
          </a:p>
          <a:p>
            <a:pPr lvl="1"/>
            <a:endParaRPr lang="en-US" altLang="zh-TW" b="1" kern="0" dirty="0">
              <a:latin typeface="微軟正黑體"/>
              <a:ea typeface="微軟正黑體"/>
            </a:endParaRPr>
          </a:p>
          <a:p>
            <a:pPr lvl="1"/>
            <a:r>
              <a:rPr lang="zh-TW" altLang="en-US" b="1" kern="0" dirty="0">
                <a:latin typeface="微軟正黑體"/>
                <a:ea typeface="微軟正黑體"/>
              </a:rPr>
              <a:t>請至下列網站填寫申請表格</a:t>
            </a:r>
          </a:p>
          <a:p>
            <a:pPr lvl="2"/>
            <a:r>
              <a:rPr lang="en-US" altLang="zh-TW" kern="0" dirty="0">
                <a:latin typeface="微軟正黑體"/>
                <a:ea typeface="微軟正黑體"/>
                <a:hlinkClick r:id="rId3"/>
              </a:rPr>
              <a:t>https://roamingcenter.ndhu.edu.tw/geteduroam_info.html</a:t>
            </a:r>
            <a:endParaRPr lang="en-US" altLang="zh-TW" kern="0" dirty="0">
              <a:latin typeface="微軟正黑體"/>
              <a:ea typeface="微軟正黑體"/>
            </a:endParaRPr>
          </a:p>
          <a:p>
            <a:pPr lvl="2"/>
            <a:endParaRPr lang="en-US" altLang="zh-TW" kern="0" dirty="0">
              <a:latin typeface="微軟正黑體"/>
              <a:ea typeface="微軟正黑體"/>
            </a:endParaRPr>
          </a:p>
          <a:p>
            <a:pPr lvl="2"/>
            <a:r>
              <a:rPr lang="zh-TW" altLang="en-US" kern="0" dirty="0">
                <a:latin typeface="微軟正黑體"/>
                <a:ea typeface="微軟正黑體"/>
              </a:rPr>
              <a:t>提供貴單位的憑證內容、</a:t>
            </a:r>
            <a:r>
              <a:rPr lang="en-US" altLang="zh-TW" kern="0" dirty="0">
                <a:latin typeface="微軟正黑體"/>
                <a:ea typeface="微軟正黑體"/>
              </a:rPr>
              <a:t>EAP</a:t>
            </a:r>
            <a:r>
              <a:rPr lang="zh-TW" altLang="en-US" kern="0" dirty="0">
                <a:latin typeface="微軟正黑體"/>
                <a:ea typeface="微軟正黑體"/>
              </a:rPr>
              <a:t>方式和階段</a:t>
            </a:r>
            <a:r>
              <a:rPr lang="en-US" altLang="zh-TW" kern="0" dirty="0">
                <a:latin typeface="微軟正黑體"/>
                <a:ea typeface="微軟正黑體"/>
              </a:rPr>
              <a:t>2</a:t>
            </a:r>
            <a:r>
              <a:rPr lang="zh-TW" altLang="en-US" kern="0" dirty="0">
                <a:latin typeface="微軟正黑體"/>
                <a:ea typeface="微軟正黑體"/>
              </a:rPr>
              <a:t>方式</a:t>
            </a:r>
            <a:r>
              <a:rPr lang="en-US" altLang="zh-TW" kern="0" dirty="0">
                <a:latin typeface="微軟正黑體"/>
                <a:ea typeface="微軟正黑體"/>
              </a:rPr>
              <a:t>(</a:t>
            </a:r>
            <a:r>
              <a:rPr lang="zh-TW" altLang="en-US" kern="0" dirty="0">
                <a:latin typeface="微軟正黑體"/>
                <a:ea typeface="微軟正黑體"/>
              </a:rPr>
              <a:t> 如果沒有也沒關係 </a:t>
            </a:r>
            <a:r>
              <a:rPr lang="en-US" altLang="zh-TW" kern="0" dirty="0">
                <a:latin typeface="微軟正黑體"/>
                <a:ea typeface="微軟正黑體"/>
              </a:rPr>
              <a:t>)</a:t>
            </a:r>
          </a:p>
          <a:p>
            <a:pPr lvl="2"/>
            <a:endParaRPr lang="en-US" altLang="zh-TW" kern="0" dirty="0">
              <a:latin typeface="微軟正黑體"/>
              <a:ea typeface="微軟正黑體"/>
            </a:endParaRPr>
          </a:p>
          <a:p>
            <a:pPr lvl="2"/>
            <a:endParaRPr lang="en-US" altLang="zh-TW" kern="0" dirty="0">
              <a:latin typeface="微軟正黑體"/>
              <a:ea typeface="微軟正黑體"/>
            </a:endParaRPr>
          </a:p>
          <a:p>
            <a:pPr lvl="1"/>
            <a:endParaRPr lang="zh-TW" altLang="en-US" b="1" kern="0" dirty="0">
              <a:latin typeface="微軟正黑體"/>
              <a:ea typeface="微軟正黑體"/>
            </a:endParaRPr>
          </a:p>
          <a:p>
            <a:pPr marL="457200" lvl="1" indent="0">
              <a:buNone/>
            </a:pPr>
            <a:endParaRPr lang="en-US" altLang="zh-TW" kern="0" dirty="0">
              <a:latin typeface="微軟正黑體"/>
              <a:ea typeface="微軟正黑體"/>
            </a:endParaRPr>
          </a:p>
          <a:p>
            <a:pPr lvl="1"/>
            <a:endParaRPr lang="en-US" altLang="zh-TW" sz="1600" kern="0" dirty="0">
              <a:latin typeface="微軟正黑體"/>
              <a:ea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2643390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79AD13-E013-45C2-8A7C-E6E5AEF3A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geteduroam</a:t>
            </a:r>
            <a:r>
              <a:rPr lang="en-US" altLang="zh-TW" dirty="0"/>
              <a:t> </a:t>
            </a:r>
            <a:r>
              <a:rPr lang="zh-TW" altLang="en-US" dirty="0"/>
              <a:t>實務操作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4977FF5-B0E0-47D2-A359-3136822A0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14400"/>
            <a:ext cx="8928992" cy="4248150"/>
          </a:xfrm>
        </p:spPr>
        <p:txBody>
          <a:bodyPr/>
          <a:lstStyle/>
          <a:p>
            <a:pPr lvl="1"/>
            <a:endParaRPr lang="en-US" altLang="zh-TW" dirty="0"/>
          </a:p>
          <a:p>
            <a:pPr lvl="1"/>
            <a:r>
              <a:rPr lang="zh-TW" altLang="en-US" b="1" dirty="0">
                <a:latin typeface="+mn-ea"/>
              </a:rPr>
              <a:t>使用 </a:t>
            </a:r>
            <a:r>
              <a:rPr lang="en-US" altLang="zh-TW" b="1" dirty="0" err="1">
                <a:latin typeface="+mn-ea"/>
              </a:rPr>
              <a:t>geteduroam</a:t>
            </a:r>
            <a:r>
              <a:rPr lang="en-US" altLang="zh-TW" b="1" dirty="0">
                <a:latin typeface="+mn-ea"/>
              </a:rPr>
              <a:t> APP </a:t>
            </a:r>
            <a:r>
              <a:rPr lang="zh-TW" altLang="en-US" b="1" dirty="0">
                <a:latin typeface="+mn-ea"/>
              </a:rPr>
              <a:t>範例</a:t>
            </a:r>
            <a:endParaRPr lang="en-US" altLang="zh-TW" b="1" dirty="0">
              <a:latin typeface="+mn-ea"/>
            </a:endParaRPr>
          </a:p>
          <a:p>
            <a:pPr lvl="2"/>
            <a:r>
              <a:rPr lang="zh-TW" altLang="en-US" dirty="0">
                <a:latin typeface="+mn-ea"/>
              </a:rPr>
              <a:t>使用教育部教育雲端帳號 </a:t>
            </a:r>
            <a:r>
              <a:rPr lang="en-US" altLang="zh-TW" dirty="0">
                <a:latin typeface="+mn-ea"/>
              </a:rPr>
              <a:t>(mail.edu.tw)</a:t>
            </a:r>
          </a:p>
          <a:p>
            <a:pPr lvl="2"/>
            <a:r>
              <a:rPr lang="zh-TW" altLang="en-US" dirty="0">
                <a:latin typeface="+mn-ea"/>
              </a:rPr>
              <a:t>登入 </a:t>
            </a:r>
            <a:r>
              <a:rPr lang="en-US" altLang="zh-TW" dirty="0">
                <a:latin typeface="+mn-ea"/>
              </a:rPr>
              <a:t>Android </a:t>
            </a:r>
            <a:r>
              <a:rPr lang="zh-TW" altLang="en-US" dirty="0">
                <a:latin typeface="+mn-ea"/>
              </a:rPr>
              <a:t>載具</a:t>
            </a:r>
            <a:endParaRPr lang="en-US" altLang="zh-TW" dirty="0">
              <a:latin typeface="+mn-ea"/>
            </a:endParaRPr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1"/>
            <a:endParaRPr lang="en-US" altLang="zh-TW" dirty="0"/>
          </a:p>
          <a:p>
            <a:pPr lvl="2"/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889D41B-4CBE-49B0-AAFC-19A51880FC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FD3EC5-A8DC-4125-86FC-997A4C226AE8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DA656974-FC3D-432C-B803-C992417AB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462" y="914400"/>
            <a:ext cx="2314170" cy="5143500"/>
          </a:xfrm>
          <a:prstGeom prst="rect">
            <a:avLst/>
          </a:prstGeom>
        </p:spPr>
      </p:pic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85EA4681-905B-4DF9-A727-22AB0AF6BF53}"/>
              </a:ext>
            </a:extLst>
          </p:cNvPr>
          <p:cNvSpPr/>
          <p:nvPr/>
        </p:nvSpPr>
        <p:spPr>
          <a:xfrm>
            <a:off x="5954184" y="2991975"/>
            <a:ext cx="635035" cy="6400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n>
                <a:solidFill>
                  <a:srgbClr val="FF0000"/>
                </a:solidFill>
              </a:ln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A2079E7C-8BC8-494C-B57B-D7B1CFE68C39}"/>
              </a:ext>
            </a:extLst>
          </p:cNvPr>
          <p:cNvGrpSpPr/>
          <p:nvPr/>
        </p:nvGrpSpPr>
        <p:grpSpPr>
          <a:xfrm>
            <a:off x="1333447" y="2918072"/>
            <a:ext cx="1821180" cy="1405320"/>
            <a:chOff x="1333447" y="2918072"/>
            <a:chExt cx="1821180" cy="1405320"/>
          </a:xfrm>
        </p:grpSpPr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12384419-6BEF-4485-A262-117548889DC4}"/>
                </a:ext>
              </a:extLst>
            </p:cNvPr>
            <p:cNvSpPr txBox="1"/>
            <p:nvPr/>
          </p:nvSpPr>
          <p:spPr>
            <a:xfrm>
              <a:off x="1333447" y="4046393"/>
              <a:ext cx="18211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 dirty="0" err="1">
                  <a:latin typeface="+mn-ea"/>
                </a:rPr>
                <a:t>geteduroam</a:t>
              </a:r>
              <a:endParaRPr lang="zh-TW" altLang="en-US" sz="1200" b="1" dirty="0"/>
            </a:p>
          </p:txBody>
        </p:sp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9E866BB8-7B73-4430-8B29-6D737D8E5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61" b="89844" l="4883" r="94727">
                          <a14:foregroundMark x1="27148" y1="10352" x2="27148" y2="10352"/>
                          <a14:foregroundMark x1="9766" y1="22656" x2="9766" y2="22656"/>
                          <a14:foregroundMark x1="14453" y1="25781" x2="14453" y2="25781"/>
                          <a14:foregroundMark x1="5273" y1="38281" x2="5273" y2="38281"/>
                          <a14:foregroundMark x1="18359" y1="32031" x2="18359" y2="32031"/>
                          <a14:foregroundMark x1="26563" y1="23633" x2="26563" y2="23633"/>
                          <a14:foregroundMark x1="33594" y1="16602" x2="33594" y2="16602"/>
                          <a14:foregroundMark x1="31445" y1="29492" x2="31445" y2="29492"/>
                          <a14:foregroundMark x1="24023" y1="34570" x2="24219" y2="36328"/>
                          <a14:foregroundMark x1="26172" y1="49414" x2="26172" y2="49414"/>
                          <a14:foregroundMark x1="27734" y1="54102" x2="27734" y2="54102"/>
                          <a14:foregroundMark x1="28906" y1="59180" x2="28906" y2="59180"/>
                          <a14:foregroundMark x1="31055" y1="69531" x2="31055" y2="69531"/>
                          <a14:foregroundMark x1="47656" y1="67578" x2="47656" y2="67578"/>
                          <a14:foregroundMark x1="49609" y1="73438" x2="49609" y2="73438"/>
                          <a14:foregroundMark x1="51758" y1="79297" x2="51758" y2="79297"/>
                          <a14:foregroundMark x1="51758" y1="86523" x2="51758" y2="86523"/>
                          <a14:foregroundMark x1="66992" y1="67578" x2="66992" y2="67578"/>
                          <a14:foregroundMark x1="68555" y1="60156" x2="68555" y2="60156"/>
                          <a14:foregroundMark x1="69531" y1="53320" x2="69531" y2="53320"/>
                          <a14:foregroundMark x1="70508" y1="48438" x2="70508" y2="48438"/>
                          <a14:foregroundMark x1="44727" y1="40234" x2="44727" y2="40234"/>
                          <a14:foregroundMark x1="48047" y1="35547" x2="48047" y2="35547"/>
                          <a14:foregroundMark x1="49609" y1="29688" x2="49609" y2="29688"/>
                          <a14:foregroundMark x1="50586" y1="23242" x2="50586" y2="23242"/>
                          <a14:foregroundMark x1="57422" y1="12305" x2="57422" y2="12305"/>
                          <a14:foregroundMark x1="74219" y1="17188" x2="74219" y2="17188"/>
                          <a14:foregroundMark x1="71094" y1="23242" x2="71094" y2="23242"/>
                          <a14:foregroundMark x1="69727" y1="28125" x2="69727" y2="28125"/>
                          <a14:foregroundMark x1="72070" y1="34570" x2="72070" y2="34570"/>
                          <a14:foregroundMark x1="80273" y1="32227" x2="80273" y2="32227"/>
                          <a14:foregroundMark x1="86328" y1="29102" x2="86328" y2="29102"/>
                          <a14:foregroundMark x1="91602" y1="27539" x2="91602" y2="27539"/>
                          <a14:foregroundMark x1="94727" y1="35547" x2="94727" y2="3554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837" y="2918072"/>
              <a:ext cx="1256400" cy="1256400"/>
            </a:xfrm>
            <a:prstGeom prst="rect">
              <a:avLst/>
            </a:prstGeom>
          </p:spPr>
        </p:pic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FA12662B-0796-40D0-9F64-0EB6C08A3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225" y="1060305"/>
            <a:ext cx="2314170" cy="5143500"/>
          </a:xfrm>
          <a:prstGeom prst="rect">
            <a:avLst/>
          </a:prstGeom>
        </p:spPr>
      </p:pic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357106DA-AF29-41AB-B971-9EDDC1A5AB73}"/>
              </a:ext>
            </a:extLst>
          </p:cNvPr>
          <p:cNvSpPr/>
          <p:nvPr/>
        </p:nvSpPr>
        <p:spPr>
          <a:xfrm>
            <a:off x="5609776" y="3193905"/>
            <a:ext cx="2477067" cy="48775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67A71A91-BBE1-4419-9D76-25A0303A8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3625" y="1212705"/>
            <a:ext cx="2314170" cy="5143500"/>
          </a:xfrm>
          <a:prstGeom prst="rect">
            <a:avLst/>
          </a:prstGeom>
        </p:spPr>
      </p:pic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D9EF7A33-B9A2-4C1B-9A53-AD0EC170B0C2}"/>
              </a:ext>
            </a:extLst>
          </p:cNvPr>
          <p:cNvSpPr/>
          <p:nvPr/>
        </p:nvSpPr>
        <p:spPr>
          <a:xfrm>
            <a:off x="5965911" y="2831956"/>
            <a:ext cx="2039484" cy="1838324"/>
          </a:xfrm>
          <a:prstGeom prst="roundRect">
            <a:avLst>
              <a:gd name="adj" fmla="val 3532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0C139CCB-6343-445B-A3EE-3D608E6A14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6025" y="1365105"/>
            <a:ext cx="2314170" cy="5143500"/>
          </a:xfrm>
          <a:prstGeom prst="rect">
            <a:avLst/>
          </a:prstGeom>
        </p:spPr>
      </p:pic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FCF2D9E7-D59A-4DB1-8C15-77EBF301C2CB}"/>
              </a:ext>
            </a:extLst>
          </p:cNvPr>
          <p:cNvSpPr/>
          <p:nvPr/>
        </p:nvSpPr>
        <p:spPr>
          <a:xfrm>
            <a:off x="7585558" y="6051438"/>
            <a:ext cx="712465" cy="46351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88525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1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543125" y="3429000"/>
            <a:ext cx="8274050" cy="460375"/>
          </a:xfrm>
        </p:spPr>
        <p:txBody>
          <a:bodyPr/>
          <a:lstStyle/>
          <a:p>
            <a:r>
              <a:rPr lang="en-US" altLang="zh-TW">
                <a:solidFill>
                  <a:srgbClr val="0070C0"/>
                </a:solidFill>
              </a:rPr>
              <a:t>END</a:t>
            </a:r>
            <a:endParaRPr lang="zh-TW" alt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080179"/>
      </p:ext>
    </p:extLst>
  </p:cSld>
  <p:clrMapOvr>
    <a:masterClrMapping/>
  </p:clrMapOvr>
</p:sld>
</file>

<file path=ppt/theme/theme1.xml><?xml version="1.0" encoding="utf-8"?>
<a:theme xmlns:a="http://schemas.openxmlformats.org/drawingml/2006/main" name="含有動畫的簡報投影片範例">
  <a:themeElements>
    <a:clrScheme name="含有動畫的簡報投影片範例 3">
      <a:dk1>
        <a:srgbClr val="000000"/>
      </a:dk1>
      <a:lt1>
        <a:srgbClr val="FFFFFF"/>
      </a:lt1>
      <a:dk2>
        <a:srgbClr val="515F7B"/>
      </a:dk2>
      <a:lt2>
        <a:srgbClr val="CACACA"/>
      </a:lt2>
      <a:accent1>
        <a:srgbClr val="9FCAD3"/>
      </a:accent1>
      <a:accent2>
        <a:srgbClr val="839EE3"/>
      </a:accent2>
      <a:accent3>
        <a:srgbClr val="FFFFFF"/>
      </a:accent3>
      <a:accent4>
        <a:srgbClr val="000000"/>
      </a:accent4>
      <a:accent5>
        <a:srgbClr val="CDE1E6"/>
      </a:accent5>
      <a:accent6>
        <a:srgbClr val="768FCE"/>
      </a:accent6>
      <a:hlink>
        <a:srgbClr val="68CCB7"/>
      </a:hlink>
      <a:folHlink>
        <a:srgbClr val="F4D17A"/>
      </a:folHlink>
    </a:clrScheme>
    <a:fontScheme name="自訂 5">
      <a:majorFont>
        <a:latin typeface="Calibri Light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含有動畫的簡報投影片範例 1">
        <a:dk1>
          <a:srgbClr val="000066"/>
        </a:dk1>
        <a:lt1>
          <a:srgbClr val="FFFFFF"/>
        </a:lt1>
        <a:dk2>
          <a:srgbClr val="425A8A"/>
        </a:dk2>
        <a:lt2>
          <a:srgbClr val="CACACA"/>
        </a:lt2>
        <a:accent1>
          <a:srgbClr val="D5CC9D"/>
        </a:accent1>
        <a:accent2>
          <a:srgbClr val="C4DA8C"/>
        </a:accent2>
        <a:accent3>
          <a:srgbClr val="FFFFFF"/>
        </a:accent3>
        <a:accent4>
          <a:srgbClr val="000056"/>
        </a:accent4>
        <a:accent5>
          <a:srgbClr val="E7E2CC"/>
        </a:accent5>
        <a:accent6>
          <a:srgbClr val="B1C57E"/>
        </a:accent6>
        <a:hlink>
          <a:srgbClr val="8DBFC3"/>
        </a:hlink>
        <a:folHlink>
          <a:srgbClr val="DBB09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含有動畫的簡報投影片範例 2">
        <a:dk1>
          <a:srgbClr val="000066"/>
        </a:dk1>
        <a:lt1>
          <a:srgbClr val="FFFFFF"/>
        </a:lt1>
        <a:dk2>
          <a:srgbClr val="50797C"/>
        </a:dk2>
        <a:lt2>
          <a:srgbClr val="CACACA"/>
        </a:lt2>
        <a:accent1>
          <a:srgbClr val="9CD6D3"/>
        </a:accent1>
        <a:accent2>
          <a:srgbClr val="82C3E4"/>
        </a:accent2>
        <a:accent3>
          <a:srgbClr val="FFFFFF"/>
        </a:accent3>
        <a:accent4>
          <a:srgbClr val="000056"/>
        </a:accent4>
        <a:accent5>
          <a:srgbClr val="CBE8E6"/>
        </a:accent5>
        <a:accent6>
          <a:srgbClr val="75B0CF"/>
        </a:accent6>
        <a:hlink>
          <a:srgbClr val="CDC483"/>
        </a:hlink>
        <a:folHlink>
          <a:srgbClr val="9B9C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含有動畫的簡報投影片範例 3">
        <a:dk1>
          <a:srgbClr val="000000"/>
        </a:dk1>
        <a:lt1>
          <a:srgbClr val="FFFFFF"/>
        </a:lt1>
        <a:dk2>
          <a:srgbClr val="515F7B"/>
        </a:dk2>
        <a:lt2>
          <a:srgbClr val="CACACA"/>
        </a:lt2>
        <a:accent1>
          <a:srgbClr val="9FCAD3"/>
        </a:accent1>
        <a:accent2>
          <a:srgbClr val="839EE3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768FCE"/>
        </a:accent6>
        <a:hlink>
          <a:srgbClr val="68CCB7"/>
        </a:hlink>
        <a:folHlink>
          <a:srgbClr val="F4D1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129300</TotalTime>
  <Words>988</Words>
  <Application>Microsoft Office PowerPoint</Application>
  <PresentationFormat>如螢幕大小 (4:3)</PresentationFormat>
  <Paragraphs>242</Paragraphs>
  <Slides>13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0" baseType="lpstr">
      <vt:lpstr>微軟正黑體</vt:lpstr>
      <vt:lpstr>新細明體</vt:lpstr>
      <vt:lpstr>標楷體</vt:lpstr>
      <vt:lpstr>Arial</vt:lpstr>
      <vt:lpstr>Calibri</vt:lpstr>
      <vt:lpstr>Times New Roman</vt:lpstr>
      <vt:lpstr>含有動畫的簡報投影片範例</vt:lpstr>
      <vt:lpstr>臺灣學術網路(TANet)無線網路漫遊交換中心    geteduroam 推廣與校園導入實務分享</vt:lpstr>
      <vt:lpstr>前言</vt:lpstr>
      <vt:lpstr>前言</vt:lpstr>
      <vt:lpstr>geteduroam 說明</vt:lpstr>
      <vt:lpstr>geteduroam 說明</vt:lpstr>
      <vt:lpstr>geteduroam 說明</vt:lpstr>
      <vt:lpstr>geteduroam 說明</vt:lpstr>
      <vt:lpstr>geteduroam 說明</vt:lpstr>
      <vt:lpstr>geteduroam 說明</vt:lpstr>
      <vt:lpstr>geteduroam 說明</vt:lpstr>
      <vt:lpstr>geteduroam 說明</vt:lpstr>
      <vt:lpstr>geteduroam 實務操作</vt:lpstr>
      <vt:lpstr>END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TANet無線網路漫遊服務推廣活動</dc:title>
  <dc:creator>YUHUA</dc:creator>
  <cp:lastModifiedBy>gui</cp:lastModifiedBy>
  <cp:revision>416</cp:revision>
  <cp:lastPrinted>2019-12-08T06:28:09Z</cp:lastPrinted>
  <dcterms:created xsi:type="dcterms:W3CDTF">2007-01-24T01:58:59Z</dcterms:created>
  <dcterms:modified xsi:type="dcterms:W3CDTF">2026-09-23T07:31:29Z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TC011368001028</vt:lpwstr>
  </property>
</Properties>
</file>