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6" r:id="rId2"/>
    <p:sldId id="503" r:id="rId3"/>
    <p:sldId id="489" r:id="rId4"/>
    <p:sldId id="509" r:id="rId5"/>
    <p:sldId id="510" r:id="rId6"/>
    <p:sldId id="527" r:id="rId7"/>
    <p:sldId id="513" r:id="rId8"/>
    <p:sldId id="516" r:id="rId9"/>
    <p:sldId id="525" r:id="rId10"/>
    <p:sldId id="514" r:id="rId11"/>
    <p:sldId id="531" r:id="rId12"/>
    <p:sldId id="532" r:id="rId13"/>
    <p:sldId id="517" r:id="rId14"/>
    <p:sldId id="521" r:id="rId15"/>
    <p:sldId id="518" r:id="rId16"/>
    <p:sldId id="520" r:id="rId17"/>
    <p:sldId id="523" r:id="rId18"/>
    <p:sldId id="528" r:id="rId19"/>
  </p:sldIdLst>
  <p:sldSz cx="9144000" cy="6858000" type="screen4x3"/>
  <p:notesSz cx="6667500" cy="99044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>
    <p:restoredLeft sz="15.62%"/>
    <p:restoredTop sz="94.66%"/>
  </p:normalViewPr>
  <p:slideViewPr>
    <p:cSldViewPr snapToGrid="0">
      <p:cViewPr varScale="1">
        <p:scale>
          <a:sx n="109" d="100"/>
          <a:sy n="109" d="100"/>
        </p:scale>
        <p:origin x="16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3" Type="http://purl.oclc.org/ooxml/officeDocument/relationships/slide" Target="slides/slide2.xml"/><Relationship Id="rId21" Type="http://purl.oclc.org/ooxml/officeDocument/relationships/handoutMaster" Target="handoutMasters/handoutMaster1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tableStyles" Target="tableStyles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notesMaster" Target="notesMasters/notesMaster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theme" Target="theme/theme1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viewProps" Target="viewProps.xml"/><Relationship Id="rId10" Type="http://purl.oclc.org/ooxml/officeDocument/relationships/slide" Target="slides/slide9.xml"/><Relationship Id="rId19" Type="http://purl.oclc.org/ooxml/officeDocument/relationships/slide" Target="slides/slide18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24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580" tIns="45290" rIns="90580" bIns="45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新細明體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776664" y="0"/>
            <a:ext cx="288924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580" tIns="45290" rIns="90580" bIns="4529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新細明體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407520"/>
            <a:ext cx="288924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580" tIns="45290" rIns="90580" bIns="4529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新細明體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776664" y="9407520"/>
            <a:ext cx="288924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580" tIns="45290" rIns="90580" bIns="4529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1B9AF2BC-B595-4D1A-9CE0-960EFFC5EA5B}" type="slidenum">
              <a:t>‹#›</a:t>
            </a:fld>
            <a:endParaRPr lang="en-US" sz="1200" b="0" i="0" u="none" strike="noStrike" kern="1200" cap="none" spc="0" baseline="0%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7949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24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580" tIns="45290" rIns="90580" bIns="4529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776664" y="0"/>
            <a:ext cx="288924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580" tIns="45290" rIns="90580" bIns="4529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3" cy="3714749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66753" y="4705346"/>
            <a:ext cx="5333996" cy="4456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580" tIns="45290" rIns="90580" bIns="45290" anchor="t" anchorCtr="0" compatLnSpc="1">
            <a:noAutofit/>
          </a:bodyPr>
          <a:lstStyle/>
          <a:p>
            <a:pPr lvl="0"/>
            <a:r>
              <a:rPr lang="zh-TW"/>
              <a:t>按一下以編輯母片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07520"/>
            <a:ext cx="288924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580" tIns="45290" rIns="90580" bIns="4529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776664" y="9407520"/>
            <a:ext cx="288924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580" tIns="45290" rIns="90580" bIns="4529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%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</a:defRPr>
            </a:lvl1pPr>
          </a:lstStyle>
          <a:p>
            <a:pPr lvl="0"/>
            <a:fld id="{E8EC26D3-013E-449F-9021-A6A50AF4EF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%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%">
        <a:solidFill>
          <a:srgbClr val="000000"/>
        </a:solidFill>
        <a:uFillTx/>
        <a:latin typeface="Times New Roman" pitchFamily="18"/>
        <a:ea typeface="新細明體"/>
      </a:defRPr>
    </a:lvl1pPr>
    <a:lvl2pPr marL="457200" marR="0" lvl="1" indent="0" algn="l" defTabSz="914400" rtl="0" fontAlgn="auto" hangingPunct="0">
      <a:lnSpc>
        <a:spcPct val="100%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%">
        <a:solidFill>
          <a:srgbClr val="000000"/>
        </a:solidFill>
        <a:uFillTx/>
        <a:latin typeface="Times New Roman" pitchFamily="18"/>
        <a:ea typeface="新細明體"/>
      </a:defRPr>
    </a:lvl2pPr>
    <a:lvl3pPr marL="914400" marR="0" lvl="2" indent="0" algn="l" defTabSz="914400" rtl="0" fontAlgn="auto" hangingPunct="0">
      <a:lnSpc>
        <a:spcPct val="100%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%">
        <a:solidFill>
          <a:srgbClr val="000000"/>
        </a:solidFill>
        <a:uFillTx/>
        <a:latin typeface="Times New Roman" pitchFamily="18"/>
        <a:ea typeface="新細明體"/>
      </a:defRPr>
    </a:lvl3pPr>
    <a:lvl4pPr marL="1371600" marR="0" lvl="3" indent="0" algn="l" defTabSz="914400" rtl="0" fontAlgn="auto" hangingPunct="0">
      <a:lnSpc>
        <a:spcPct val="100%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%">
        <a:solidFill>
          <a:srgbClr val="000000"/>
        </a:solidFill>
        <a:uFillTx/>
        <a:latin typeface="Times New Roman" pitchFamily="18"/>
        <a:ea typeface="新細明體"/>
      </a:defRPr>
    </a:lvl4pPr>
    <a:lvl5pPr marL="1828800" marR="0" lvl="4" indent="0" algn="l" defTabSz="914400" rtl="0" fontAlgn="auto" hangingPunct="0">
      <a:lnSpc>
        <a:spcPct val="100%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%">
        <a:solidFill>
          <a:srgbClr val="000000"/>
        </a:solidFill>
        <a:uFillTx/>
        <a:latin typeface="Times New Roman" pitchFamily="18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58838" y="742950"/>
            <a:ext cx="4949825" cy="3713163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776664" y="9407520"/>
            <a:ext cx="2889247" cy="495303"/>
          </a:xfrm>
          <a:prstGeom prst="rect">
            <a:avLst/>
          </a:prstGeom>
          <a:noFill/>
          <a:ln cap="flat">
            <a:noFill/>
          </a:ln>
          <a:effectLst>
            <a:outerShdw dist="107757" dir="2700000" algn="tl">
              <a:srgbClr val="808080">
                <a:alpha val="50%"/>
              </a:srgbClr>
            </a:outerShdw>
          </a:effectLst>
        </p:spPr>
        <p:txBody>
          <a:bodyPr vert="horz" wrap="square" lIns="90580" tIns="45290" rIns="90580" bIns="4529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4D9F4E59-4BAC-4224-BFE2-530404670511}" type="slidenum">
              <a:t>1</a:t>
            </a:fld>
            <a:endParaRPr lang="en-US" sz="1200" b="0" i="0" u="none" strike="noStrike" kern="1200" cap="none" spc="0" baseline="0%">
              <a:solidFill>
                <a:srgbClr val="000000"/>
              </a:solidFill>
              <a:uFillTx/>
              <a:latin typeface="Arial" pitchFamily="34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5066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type="title" preserve="1">
  <p:cSld name="標題投影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0" y="3581403"/>
            <a:ext cx="9144000" cy="609603"/>
          </a:xfrm>
        </p:spPr>
        <p:txBody>
          <a:bodyPr/>
          <a:lstStyle>
            <a:lvl1pPr>
              <a:defRPr lang="zh-TW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subTitle" idx="1"/>
          </p:nvPr>
        </p:nvSpPr>
        <p:spPr>
          <a:xfrm>
            <a:off x="39684" y="4038603"/>
            <a:ext cx="9104315" cy="30479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按一下以編輯母片副標題樣式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b="0">
                <a:solidFill>
                  <a:srgbClr val="5F5F5F"/>
                </a:solidFill>
              </a:defRPr>
            </a:lvl1pPr>
          </a:lstStyle>
          <a:p>
            <a:pPr lvl="0"/>
            <a:fld id="{42256AFB-67C9-4FAD-B576-A8A1898C09C7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b="0">
                <a:solidFill>
                  <a:srgbClr val="5F5F5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b="0">
                <a:solidFill>
                  <a:srgbClr val="5F5F5F"/>
                </a:solidFill>
              </a:defRPr>
            </a:lvl1pPr>
          </a:lstStyle>
          <a:p>
            <a:pPr lvl="0"/>
            <a:fld id="{1689E9FD-06E5-4812-99E4-2DAF6322FA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3106"/>
      </p:ext>
    </p:extLst>
  </p:cSld>
  <p:clrMapOvr>
    <a:masterClrMapping/>
  </p:clrMapOvr>
  <p:transition>
    <p:fade thruBlk="1"/>
  </p:transition>
  <p:hf sldNum="0" hdr="0" ftr="0" dt="0"/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5EC387-B5B9-4026-A822-E0CE3B87078E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F0CE5-B62A-433F-8239-F562B10272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291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>
            <a:lvl1pPr>
              <a:defRPr lang="zh-TW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0" y="0"/>
            <a:ext cx="6705596" cy="6400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99D20-A191-4037-BD23-9F4300E37CDA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8D32E0-5F33-48FC-8024-0AE4CB553A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4511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D81496-52CA-4162-9C67-EC2B07A47255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EE148D-E85E-4FD5-B923-75328800BF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7434"/>
      </p:ext>
    </p:extLst>
  </p:cSld>
  <p:clrMapOvr>
    <a:masterClrMapping/>
  </p:clrMapOvr>
  <p:transition>
    <p:fade thruBlk="1"/>
  </p:transition>
  <p:hf sldNum="0" hdr="0" ftr="0" dt="0"/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lang="zh-TW"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848A49-C9DF-4DF3-9855-844999C76BD2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76EFD7-A8A4-4674-88D0-8D95756D90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3575"/>
      </p:ext>
    </p:extLst>
  </p:cSld>
  <p:clrMapOvr>
    <a:masterClrMapping/>
  </p:clrMapOvr>
  <p:transition>
    <p:fade thruBlk="1"/>
  </p:transition>
  <p:hf sldNum="0" hdr="0" ftr="0" dt="0"/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4495803" cy="556418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836611"/>
            <a:ext cx="4495803" cy="556418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2ED556-93C5-4975-B880-BF9DBD7DED64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FA0AAE-967D-4656-9B18-1071B3161E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072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 lang="zh-TW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369213-66B8-4BAC-B0FE-14D9EDE9FCBF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8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ECA63-DB59-4968-BE5E-DEDBE7889E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870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3A7E30-732C-4D28-B743-692433E98498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4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62C678-0F21-46B4-9B93-0267E93349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99872"/>
      </p:ext>
    </p:extLst>
  </p:cSld>
  <p:clrMapOvr>
    <a:masterClrMapping/>
  </p:clrMapOvr>
  <p:transition>
    <p:fade thruBlk="1"/>
  </p:transition>
  <p:hf sldNum="0" hdr="0" ftr="0" dt="0"/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05DD96-625A-423E-A29F-92454EB3CEF9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3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D53C0E-9E01-4095-90ED-DD02724A46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490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lang="zh-TW"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BC1D34-2886-46D4-9965-3156E2924894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11BC28-4ABF-4686-A420-C712380B51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36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lang="zh-TW"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DD0BB0-FA2D-4A0A-8CD6-88CB55831B93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DCB2E5-C31F-492B-AE28-63179DC87A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56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image" Target="../media/image1.jpeg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4984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107757" dir="2700000" algn="tl">
              <a:srgbClr val="808080">
                <a:alpha val="50%"/>
              </a:srgbClr>
            </a:outerShdw>
          </a:effectLst>
        </p:spPr>
        <p:txBody>
          <a:bodyPr vert="horz" wrap="non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%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en-US" sz="1000" b="0" i="0" u="none" strike="noStrike" kern="1200" cap="none" spc="0" baseline="0%">
              <a:solidFill>
                <a:srgbClr val="000000"/>
              </a:solidFill>
              <a:uFillTx/>
              <a:latin typeface="標楷體" pitchFamily="65"/>
              <a:ea typeface="標楷體" pitchFamily="65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0" y="836611"/>
            <a:ext cx="9144000" cy="5564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6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2"/>
          </p:nvPr>
        </p:nvSpPr>
        <p:spPr>
          <a:xfrm>
            <a:off x="0" y="6629400"/>
            <a:ext cx="1904996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%">
                <a:solidFill>
                  <a:srgbClr val="000000"/>
                </a:solidFill>
                <a:uFillTx/>
                <a:latin typeface="Eurostile"/>
                <a:ea typeface="新細明體"/>
              </a:defRPr>
            </a:lvl1pPr>
          </a:lstStyle>
          <a:p>
            <a:pPr lvl="0"/>
            <a:fld id="{9E7E6EAB-E950-42CB-B9B4-5DFE1A7010F7}" type="datetime1">
              <a:rPr lang="en-US"/>
              <a:pPr lvl="0"/>
              <a:t>9/18/2018</a:t>
            </a:fld>
            <a:endParaRPr lang="en-US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3"/>
          </p:nvPr>
        </p:nvSpPr>
        <p:spPr>
          <a:xfrm>
            <a:off x="3124203" y="6629400"/>
            <a:ext cx="2895603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%">
                <a:solidFill>
                  <a:srgbClr val="000000"/>
                </a:solidFill>
                <a:uFillTx/>
                <a:latin typeface="Eurostile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4"/>
          </p:nvPr>
        </p:nvSpPr>
        <p:spPr>
          <a:xfrm>
            <a:off x="7239003" y="6629400"/>
            <a:ext cx="1904996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%">
                <a:solidFill>
                  <a:srgbClr val="000000"/>
                </a:solidFill>
                <a:uFillTx/>
                <a:latin typeface="Eurostile"/>
                <a:ea typeface="新細明體" pitchFamily="18"/>
              </a:defRPr>
            </a:lvl1pPr>
          </a:lstStyle>
          <a:p>
            <a:pPr lvl="0"/>
            <a:fld id="{E81ED3CB-217C-4CB5-8205-AD876E15176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marL="0" marR="0" lvl="0" indent="0" algn="l" defTabSz="914400" rtl="0" fontAlgn="auto" hangingPunct="0">
        <a:lnSpc>
          <a:spcPct val="100%"/>
        </a:lnSpc>
        <a:spcBef>
          <a:spcPts val="0"/>
        </a:spcBef>
        <a:spcAft>
          <a:spcPts val="0"/>
        </a:spcAft>
        <a:buNone/>
        <a:tabLst/>
        <a:defRPr lang="en-US" sz="3200" b="0" i="0" u="none" strike="noStrike" kern="0" cap="none" spc="0" baseline="0%">
          <a:solidFill>
            <a:srgbClr val="5F5F5F"/>
          </a:solidFill>
          <a:uFillTx/>
          <a:latin typeface="Eurostile"/>
          <a:ea typeface="新細明體"/>
        </a:defRPr>
      </a:lvl1pPr>
    </p:titleStyle>
    <p:bodyStyle>
      <a:lvl1pPr marL="342900" marR="0" lvl="0" indent="-342900" algn="l" defTabSz="914400" rtl="0" fontAlgn="auto" hangingPunct="0">
        <a:lnSpc>
          <a:spcPct val="100%"/>
        </a:lnSpc>
        <a:spcBef>
          <a:spcPts val="500"/>
        </a:spcBef>
        <a:spcAft>
          <a:spcPts val="0"/>
        </a:spcAft>
        <a:buSzPct val="100%"/>
        <a:buChar char="•"/>
        <a:tabLst/>
        <a:defRPr lang="zh-TW" sz="2000" b="0" i="1" u="none" strike="noStrike" kern="0" cap="none" spc="0" baseline="0%">
          <a:solidFill>
            <a:srgbClr val="5F5F5F"/>
          </a:solidFill>
          <a:uFillTx/>
          <a:latin typeface="Franklin Gothic Book"/>
          <a:ea typeface="新細明體"/>
        </a:defRPr>
      </a:lvl1pPr>
      <a:lvl2pPr marL="742950" marR="0" lvl="1" indent="-285750" algn="l" defTabSz="914400" rtl="0" fontAlgn="auto" hangingPunct="0">
        <a:lnSpc>
          <a:spcPct val="100%"/>
        </a:lnSpc>
        <a:spcBef>
          <a:spcPts val="0"/>
        </a:spcBef>
        <a:spcAft>
          <a:spcPts val="0"/>
        </a:spcAft>
        <a:buSzPct val="100%"/>
        <a:buChar char="•"/>
        <a:tabLst/>
        <a:defRPr lang="zh-TW" sz="1800" b="0" i="1" u="none" strike="noStrike" kern="0" cap="none" spc="0" baseline="0%">
          <a:solidFill>
            <a:srgbClr val="5F5F5F"/>
          </a:solidFill>
          <a:uFillTx/>
          <a:latin typeface="Franklin Gothic Book"/>
          <a:ea typeface="新細明體"/>
        </a:defRPr>
      </a:lvl2pPr>
      <a:lvl3pPr marL="1143000" marR="0" lvl="2" indent="-228600" algn="l" defTabSz="914400" rtl="0" fontAlgn="auto" hangingPunct="0">
        <a:lnSpc>
          <a:spcPct val="100%"/>
        </a:lnSpc>
        <a:spcBef>
          <a:spcPts val="400"/>
        </a:spcBef>
        <a:spcAft>
          <a:spcPts val="0"/>
        </a:spcAft>
        <a:buSzPct val="100%"/>
        <a:buChar char="•"/>
        <a:tabLst/>
        <a:defRPr lang="zh-TW" sz="1600" b="0" i="1" u="none" strike="noStrike" kern="0" cap="none" spc="0" baseline="0%">
          <a:solidFill>
            <a:srgbClr val="5F5F5F"/>
          </a:solidFill>
          <a:uFillTx/>
          <a:latin typeface="Franklin Gothic Book"/>
          <a:ea typeface="新細明體"/>
        </a:defRPr>
      </a:lvl3pPr>
      <a:lvl4pPr marL="1600200" marR="0" lvl="3" indent="-228600" algn="l" defTabSz="914400" rtl="0" fontAlgn="auto" hangingPunct="0">
        <a:lnSpc>
          <a:spcPct val="100%"/>
        </a:lnSpc>
        <a:spcBef>
          <a:spcPts val="300"/>
        </a:spcBef>
        <a:spcAft>
          <a:spcPts val="0"/>
        </a:spcAft>
        <a:buSzPct val="100%"/>
        <a:buChar char="•"/>
        <a:tabLst/>
        <a:defRPr lang="zh-TW" sz="1400" b="0" i="1" u="none" strike="noStrike" kern="0" cap="none" spc="0" baseline="0%">
          <a:solidFill>
            <a:srgbClr val="5F5F5F"/>
          </a:solidFill>
          <a:uFillTx/>
          <a:latin typeface="Franklin Gothic Book"/>
          <a:ea typeface="新細明體"/>
        </a:defRPr>
      </a:lvl4pPr>
      <a:lvl5pPr marL="2057400" marR="0" lvl="4" indent="-228600" algn="l" defTabSz="914400" rtl="0" fontAlgn="auto" hangingPunct="0">
        <a:lnSpc>
          <a:spcPct val="100%"/>
        </a:lnSpc>
        <a:spcBef>
          <a:spcPts val="300"/>
        </a:spcBef>
        <a:spcAft>
          <a:spcPts val="0"/>
        </a:spcAft>
        <a:buSzPct val="100%"/>
        <a:buChar char="•"/>
        <a:tabLst/>
        <a:defRPr lang="zh-TW" sz="1400" b="0" i="1" u="none" strike="noStrike" kern="0" cap="none" spc="0" baseline="0%">
          <a:solidFill>
            <a:srgbClr val="5F5F5F"/>
          </a:solidFill>
          <a:uFillTx/>
          <a:latin typeface="Franklin Gothic Book"/>
          <a:ea typeface="新細明體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image" Target="../media/image9.png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image" Target="../media/image10.png"/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image" Target="../media/image11.png"/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12.png"/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14.png"/><Relationship Id="rId2" Type="http://purl.oclc.org/ooxml/officeDocument/relationships/image" Target="../media/image13.png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17.png"/><Relationship Id="rId2" Type="http://purl.oclc.org/ooxml/officeDocument/relationships/image" Target="../media/image16.pn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4.png"/><Relationship Id="rId2" Type="http://purl.oclc.org/ooxml/officeDocument/relationships/image" Target="../media/image3.png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5.pn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6.pn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7.pn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 name="Slide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0" y="1928798"/>
            <a:ext cx="9144000" cy="1860237"/>
          </a:xfrm>
        </p:spPr>
        <p:txBody>
          <a:bodyPr anchorCtr="1"/>
          <a:lstStyle/>
          <a:p>
            <a:pPr lvl="0" algn="ctr" hangingPunct="1"/>
            <a:r>
              <a:rPr lang="zh-TW" altLang="en-US" sz="40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華梵大學網路系統</a:t>
            </a:r>
            <a:r>
              <a:rPr lang="zh-TW" sz="40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簡介</a:t>
            </a:r>
            <a:r>
              <a:rPr lang="en-US" sz="40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</a:br>
            <a:r>
              <a:rPr lang="en-US" sz="40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</a:br>
            <a:r>
              <a:rPr lang="zh-TW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網路系統</a:t>
            </a:r>
            <a:r>
              <a:rPr lang="zh-TW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組</a:t>
            </a:r>
            <a:endParaRPr lang="en-US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副標題 4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VMware Virtual Server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28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10G Network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28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Nimble Storage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28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Dell/Lenovo Servers</a:t>
            </a: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638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Horizon View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：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VDI </a:t>
            </a:r>
            <a:r>
              <a:rPr lang="en-US" altLang="zh-TW" sz="28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(30*Win7 10*Win10)</a:t>
            </a:r>
          </a:p>
          <a:p>
            <a:pPr marL="533396" indent="0">
              <a:spcBef>
                <a:spcPts val="1000"/>
              </a:spcBef>
              <a:buNone/>
            </a:pPr>
            <a:endParaRPr lang="en-US" altLang="zh-TW" sz="28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769082"/>
            <a:ext cx="61150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indent="0">
              <a:spcBef>
                <a:spcPts val="1000"/>
              </a:spcBef>
              <a:buNone/>
            </a:pPr>
            <a:r>
              <a:rPr lang="en-US" altLang="zh-TW" sz="4000" i="0" dirty="0" err="1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Vcenter</a:t>
            </a:r>
            <a:r>
              <a:rPr lang="zh-TW" altLang="en-US" sz="4000" i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：</a:t>
            </a:r>
            <a:r>
              <a:rPr lang="en-US" altLang="zh-TW" sz="4000" i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~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60VMs</a:t>
            </a: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28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4" y="1495424"/>
            <a:ext cx="7821406" cy="43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Anti-SPAM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err="1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Cellopoint</a:t>
            </a: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2318239"/>
            <a:ext cx="78009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The Dude</a:t>
            </a:r>
          </a:p>
          <a:p>
            <a:pPr marL="1104896" indent="-571500">
              <a:spcBef>
                <a:spcPts val="1000"/>
              </a:spcBef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網管系統</a:t>
            </a: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11" y="2204541"/>
            <a:ext cx="6830158" cy="41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bg2">
                    <a:lumMod val="25%"/>
                  </a:schemeClr>
                </a:solidFill>
              </a:rPr>
              <a:t>網路服務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Google Apps For Education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SSO</a:t>
            </a: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195694"/>
            <a:ext cx="7007469" cy="33967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57" y="2163729"/>
            <a:ext cx="7552212" cy="36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bg2">
                    <a:lumMod val="25%"/>
                  </a:schemeClr>
                </a:solidFill>
              </a:rPr>
              <a:t>網路服務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Windows Office365</a:t>
            </a: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19" y="1673222"/>
            <a:ext cx="8044962" cy="15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bg2">
                    <a:lumMod val="25%"/>
                  </a:schemeClr>
                </a:solidFill>
              </a:rPr>
              <a:t>網路服務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行動華梵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APP For Apple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、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Android</a:t>
            </a: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1" y="1673222"/>
            <a:ext cx="4484077" cy="331182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808" y="1673222"/>
            <a:ext cx="4106008" cy="33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1266091" y="2401643"/>
            <a:ext cx="6770077" cy="2135189"/>
          </a:xfrm>
        </p:spPr>
        <p:txBody>
          <a:bodyPr/>
          <a:lstStyle/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報告完畢，敬請指教。</a:t>
            </a: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624254" y="4642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423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 name="Slide2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4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簡報大綱</a:t>
            </a:r>
            <a:endParaRPr lang="zh-TW" sz="440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9086" y="1459523"/>
            <a:ext cx="7737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3600" dirty="0" smtClean="0">
              <a:solidFill>
                <a:schemeClr val="bg2">
                  <a:lumMod val="25%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chemeClr val="bg2">
                    <a:lumMod val="25%"/>
                  </a:schemeClr>
                </a:solidFill>
              </a:rPr>
              <a:t>網</a:t>
            </a:r>
            <a:r>
              <a:rPr lang="zh-TW" altLang="en-US" sz="3600" dirty="0">
                <a:solidFill>
                  <a:schemeClr val="bg2">
                    <a:lumMod val="25%"/>
                  </a:schemeClr>
                </a:solidFill>
              </a:rPr>
              <a:t>路</a:t>
            </a:r>
            <a:r>
              <a:rPr lang="zh-TW" altLang="en-US" sz="3600" dirty="0" smtClean="0">
                <a:solidFill>
                  <a:schemeClr val="bg2">
                    <a:lumMod val="25%"/>
                  </a:schemeClr>
                </a:solidFill>
              </a:rPr>
              <a:t>服務</a:t>
            </a:r>
            <a:endParaRPr lang="en-US" altLang="zh-TW" sz="3600" dirty="0" smtClean="0">
              <a:solidFill>
                <a:schemeClr val="bg2">
                  <a:lumMod val="25%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 name="Slide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1412876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頻寬：</a:t>
            </a: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臺</a:t>
            </a:r>
            <a:r>
              <a:rPr lang="zh-TW" altLang="en-US" sz="4000" i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灣學術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網路：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500mbps</a:t>
            </a:r>
          </a:p>
          <a:p>
            <a:pPr marL="1104896" indent="-571500">
              <a:spcBef>
                <a:spcPts val="1000"/>
              </a:spcBef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光世代等：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900mbps/460mbps</a:t>
            </a: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頻寬：</a:t>
            </a: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臺</a:t>
            </a:r>
            <a:r>
              <a:rPr lang="zh-TW" altLang="en-US" sz="4000" i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灣學術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網路：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500mbps</a:t>
            </a:r>
          </a:p>
          <a:p>
            <a:pPr marL="1104896" indent="-571500">
              <a:spcBef>
                <a:spcPts val="1000"/>
              </a:spcBef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光世代等：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900mbps/460mbps</a:t>
            </a: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3" y="2193330"/>
            <a:ext cx="5644661" cy="16170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4" y="4473389"/>
            <a:ext cx="5644660" cy="161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A10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：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AX1000</a:t>
            </a:r>
          </a:p>
          <a:p>
            <a:pPr marL="1104896" indent="-571500">
              <a:spcBef>
                <a:spcPts val="1000"/>
              </a:spcBef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頻寬負</a:t>
            </a:r>
            <a:r>
              <a:rPr lang="zh-TW" altLang="en-US" sz="4000" i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載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平衡</a:t>
            </a: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國外頻寬分</a:t>
            </a:r>
            <a:r>
              <a:rPr lang="zh-TW" altLang="en-US" sz="4000" i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流</a:t>
            </a: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GSLB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備援：提供部分重要網站備援使用</a:t>
            </a: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349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Fortinet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：</a:t>
            </a:r>
            <a:r>
              <a:rPr lang="en-US" altLang="zh-TW" sz="4000" i="0" dirty="0" err="1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Fortigate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 3240c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HA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Firewall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、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IPS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、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NAT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VDOM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：</a:t>
            </a:r>
            <a:r>
              <a:rPr lang="en-US" altLang="zh-TW" sz="4000" i="0" dirty="0" err="1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Outlink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、</a:t>
            </a:r>
            <a:r>
              <a:rPr lang="en-US" altLang="zh-TW" sz="4000" i="0" dirty="0" err="1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ServerFarm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、</a:t>
            </a:r>
            <a:r>
              <a:rPr lang="en-US" altLang="zh-TW" sz="4000" i="0" dirty="0" err="1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CampusNAT</a:t>
            </a: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21" y="3697786"/>
            <a:ext cx="2965572" cy="30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err="1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CoreSwitch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：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Cisco Nexus 7009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10G Backbone(</a:t>
            </a:r>
            <a:r>
              <a:rPr lang="en-US" altLang="zh-TW" sz="4000" i="0" dirty="0" err="1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ServerFarm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 included)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1G to Campus Building</a:t>
            </a: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444" y="3547294"/>
            <a:ext cx="4086225" cy="32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Wireless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Aruba 7210 </a:t>
            </a:r>
            <a:r>
              <a:rPr lang="en-US" altLang="zh-TW" sz="4000" i="0" dirty="0"/>
              <a:t> </a:t>
            </a:r>
            <a:r>
              <a:rPr lang="en-US" altLang="zh-TW" sz="4000" i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Mobility</a:t>
            </a:r>
            <a:r>
              <a:rPr lang="en-US" altLang="zh-TW" sz="4000" i="0" dirty="0">
                <a:solidFill>
                  <a:schemeClr val="tx1"/>
                </a:solidFill>
              </a:rPr>
              <a:t> 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Controller * 1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AP 104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、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175P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、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214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、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314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、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275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為主 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* 183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2018/09 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啟用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802.1X</a:t>
            </a:r>
            <a:r>
              <a:rPr lang="zh-TW" altLang="en-US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驗證</a:t>
            </a: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60" y="4901342"/>
            <a:ext cx="5731767" cy="15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2">
                    <a:lumMod val="25%"/>
                  </a:schemeClr>
                </a:solidFill>
              </a:rPr>
              <a:t>網路暨伺服器概況</a:t>
            </a:r>
            <a:endParaRPr lang="en-US" altLang="zh-TW" sz="4400" dirty="0">
              <a:solidFill>
                <a:schemeClr val="bg2">
                  <a:lumMod val="25%"/>
                </a:schemeClr>
              </a:solidFill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0" y="836611"/>
            <a:ext cx="9144000" cy="4987923"/>
          </a:xfrm>
        </p:spPr>
        <p:txBody>
          <a:bodyPr/>
          <a:lstStyle/>
          <a:p>
            <a:pPr marL="533396" lvl="0" indent="0">
              <a:spcBef>
                <a:spcPts val="1000"/>
              </a:spcBef>
              <a:buNone/>
            </a:pP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Wireless</a:t>
            </a:r>
          </a:p>
          <a:p>
            <a:pPr marL="1104896" indent="-571500">
              <a:spcBef>
                <a:spcPts val="1000"/>
              </a:spcBef>
            </a:pPr>
            <a:r>
              <a:rPr lang="en-US" altLang="zh-TW" sz="4000" i="0" dirty="0" err="1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Wlan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 </a:t>
            </a:r>
            <a:r>
              <a:rPr lang="en-US" altLang="zh-TW" sz="4000" i="0" dirty="0" err="1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ConCurrent</a:t>
            </a:r>
            <a:r>
              <a:rPr lang="en-US" altLang="zh-TW" sz="4000" i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 Users</a:t>
            </a: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1104896" indent="-571500">
              <a:spcBef>
                <a:spcPts val="1000"/>
              </a:spcBef>
            </a:pPr>
            <a:endParaRPr lang="en-US" altLang="zh-TW" sz="4000" i="0" dirty="0" smtClea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marL="533396" lvl="0" indent="0">
              <a:spcBef>
                <a:spcPts val="1000"/>
              </a:spcBef>
              <a:buNone/>
            </a:pPr>
            <a:endParaRPr lang="en-US" altLang="zh-TW" sz="4000" i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77" y="2207084"/>
            <a:ext cx="4258408" cy="45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technological_awake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purl.oclc.org/ooxml/drawingml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/>
  <TotalTime>42006</TotalTime>
  <Words>203</Words>
  <Application>Microsoft Office PowerPoint</Application>
  <PresentationFormat>如螢幕大小 (4:3)</PresentationFormat>
  <Paragraphs>101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Eurostile</vt:lpstr>
      <vt:lpstr>微軟正黑體</vt:lpstr>
      <vt:lpstr>新細明體</vt:lpstr>
      <vt:lpstr>標楷體</vt:lpstr>
      <vt:lpstr>Arial</vt:lpstr>
      <vt:lpstr>Calibri</vt:lpstr>
      <vt:lpstr>Franklin Gothic Book</vt:lpstr>
      <vt:lpstr>Times New Roman</vt:lpstr>
      <vt:lpstr>technological_awakening</vt:lpstr>
      <vt:lpstr>華梵大學網路系統簡介  網路系統組</vt:lpstr>
      <vt:lpstr>簡報大綱</vt:lpstr>
      <vt:lpstr>網路暨伺服器概況</vt:lpstr>
      <vt:lpstr>網路暨伺服器概況</vt:lpstr>
      <vt:lpstr>網路暨伺服器概況</vt:lpstr>
      <vt:lpstr>網路暨伺服器概況</vt:lpstr>
      <vt:lpstr>網路暨伺服器概況</vt:lpstr>
      <vt:lpstr>網路暨伺服器概況</vt:lpstr>
      <vt:lpstr>網路暨伺服器概況</vt:lpstr>
      <vt:lpstr>網路暨伺服器概況</vt:lpstr>
      <vt:lpstr>網路暨伺服器概況</vt:lpstr>
      <vt:lpstr>網路暨伺服器概況</vt:lpstr>
      <vt:lpstr>網路暨伺服器概況</vt:lpstr>
      <vt:lpstr>網路暨伺服器概況</vt:lpstr>
      <vt:lpstr>網路服務</vt:lpstr>
      <vt:lpstr>網路服務</vt:lpstr>
      <vt:lpstr>網路服務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Awakening</dc:title>
  <dc:creator>zoe</dc:creator>
  <cp:lastModifiedBy>thomasc</cp:lastModifiedBy>
  <cp:revision>1138</cp:revision>
  <dcterms:created xsi:type="dcterms:W3CDTF">2008-11-05T07:16:57Z</dcterms:created>
  <dcterms:modified xsi:type="dcterms:W3CDTF">2018-09-18T13:31:09Z</dcterms:modified>
</cp:coreProperties>
</file>